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  <p:sldMasterId id="2147483723" r:id="rId2"/>
    <p:sldMasterId id="2147483738" r:id="rId3"/>
    <p:sldMasterId id="2147483753" r:id="rId4"/>
  </p:sldMasterIdLst>
  <p:notesMasterIdLst>
    <p:notesMasterId r:id="rId29"/>
  </p:notesMasterIdLst>
  <p:sldIdLst>
    <p:sldId id="260" r:id="rId5"/>
    <p:sldId id="261" r:id="rId6"/>
    <p:sldId id="296" r:id="rId7"/>
    <p:sldId id="262" r:id="rId8"/>
    <p:sldId id="265" r:id="rId9"/>
    <p:sldId id="266" r:id="rId10"/>
    <p:sldId id="268" r:id="rId11"/>
    <p:sldId id="274" r:id="rId12"/>
    <p:sldId id="275" r:id="rId13"/>
    <p:sldId id="311" r:id="rId14"/>
    <p:sldId id="312" r:id="rId15"/>
    <p:sldId id="273" r:id="rId16"/>
    <p:sldId id="302" r:id="rId17"/>
    <p:sldId id="315" r:id="rId18"/>
    <p:sldId id="316" r:id="rId19"/>
    <p:sldId id="317" r:id="rId20"/>
    <p:sldId id="318" r:id="rId21"/>
    <p:sldId id="314" r:id="rId22"/>
    <p:sldId id="297" r:id="rId23"/>
    <p:sldId id="313" r:id="rId24"/>
    <p:sldId id="283" r:id="rId25"/>
    <p:sldId id="284" r:id="rId26"/>
    <p:sldId id="285" r:id="rId27"/>
    <p:sldId id="263" r:id="rId28"/>
  </p:sldIdLst>
  <p:sldSz cx="9144000" cy="6858000" type="letter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52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D11D-89E5-459E-8096-69A850D11849}" type="datetimeFigureOut">
              <a:rPr lang="es-MX" smtClean="0"/>
              <a:t>17/06/2025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4A091-A2CD-4D17-BB15-48438688D57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471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9db45d3ce_4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9db45d3ce_4_3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09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107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xmlns="" id="{D0DC0DBF-1546-7A37-2B5C-372E8748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>
            <a:extLst>
              <a:ext uri="{FF2B5EF4-FFF2-40B4-BE49-F238E27FC236}">
                <a16:creationId xmlns:a16="http://schemas.microsoft.com/office/drawing/2014/main" xmlns="" id="{9CD07001-C128-20A2-1583-9BE6DB49B3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>
            <a:extLst>
              <a:ext uri="{FF2B5EF4-FFF2-40B4-BE49-F238E27FC236}">
                <a16:creationId xmlns:a16="http://schemas.microsoft.com/office/drawing/2014/main" xmlns="" id="{1828FC84-F475-6E4C-B02A-08ECC01B75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24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16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921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276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285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79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932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469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54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9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951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706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748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381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49db45d3ce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49db45d3ce_4_3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20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16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23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78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04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6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03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e198c036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e198c0362_8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03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2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7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6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85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1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6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3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46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6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48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4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471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603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52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52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3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51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3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56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263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677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18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221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33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3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94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2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515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218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85"/>
            <a:ext cx="9143999" cy="685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03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206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419828" y="6332930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942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41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53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536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1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367" y="0"/>
            <a:ext cx="9163572" cy="68709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647" cy="525068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1235"/>
            </a:lvl1pPr>
            <a:lvl2pPr lvl="1">
              <a:buNone/>
              <a:defRPr sz="1235"/>
            </a:lvl2pPr>
            <a:lvl3pPr lvl="2">
              <a:buNone/>
              <a:defRPr sz="1235"/>
            </a:lvl3pPr>
            <a:lvl4pPr lvl="3">
              <a:buNone/>
              <a:defRPr sz="1235"/>
            </a:lvl4pPr>
            <a:lvl5pPr lvl="4">
              <a:buNone/>
              <a:defRPr sz="1235"/>
            </a:lvl5pPr>
            <a:lvl6pPr lvl="5">
              <a:buNone/>
              <a:defRPr sz="1235"/>
            </a:lvl6pPr>
            <a:lvl7pPr lvl="6">
              <a:buNone/>
              <a:defRPr sz="1235"/>
            </a:lvl7pPr>
            <a:lvl8pPr lvl="7">
              <a:buNone/>
              <a:defRPr sz="1235"/>
            </a:lvl8pPr>
            <a:lvl9pPr lvl="8">
              <a:buNone/>
              <a:defRPr sz="1235"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6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15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097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29" cy="2617977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12293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529" cy="1734341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50250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26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06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Texto en una columna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591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247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268925" lvl="0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1pPr>
            <a:lvl2pPr marL="537850" lvl="1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2pPr>
            <a:lvl3pPr marL="806775" lvl="2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3pPr>
            <a:lvl4pPr marL="1075700" lvl="3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4pPr>
            <a:lvl5pPr marL="1344625" lvl="4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5pPr>
            <a:lvl6pPr marL="1613550" lvl="5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6pPr>
            <a:lvl7pPr marL="1882475" lvl="6" indent="-212899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235"/>
            </a:lvl7pPr>
            <a:lvl8pPr marL="2151400" lvl="7" indent="-212899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1235"/>
            </a:lvl8pPr>
            <a:lvl9pPr marL="2420325" lvl="8" indent="-212899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1235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81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4585188" y="4050648"/>
            <a:ext cx="4555412" cy="2807386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/>
          <p:nvPr/>
        </p:nvSpPr>
        <p:spPr>
          <a:xfrm>
            <a:off x="0" y="0"/>
            <a:ext cx="4588588" cy="6858000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229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/>
          <p:nvPr/>
        </p:nvSpPr>
        <p:spPr>
          <a:xfrm>
            <a:off x="0" y="4022556"/>
            <a:ext cx="3097059" cy="2835205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7"/>
          <p:cNvSpPr/>
          <p:nvPr/>
        </p:nvSpPr>
        <p:spPr>
          <a:xfrm>
            <a:off x="3097201" y="4022558"/>
            <a:ext cx="2949529" cy="2835205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/>
          <p:nvPr/>
        </p:nvSpPr>
        <p:spPr>
          <a:xfrm>
            <a:off x="6046798" y="4022558"/>
            <a:ext cx="3097059" cy="283520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  <a:buFont typeface="Arial"/>
              <a:buNone/>
            </a:pP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22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675"/>
            <a:ext cx="9143999" cy="68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48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7250" y="-48749"/>
            <a:ext cx="9211251" cy="690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7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defTabSz="537850">
              <a:buClr>
                <a:srgbClr val="000000"/>
              </a:buClr>
              <a:buFont typeface="Arial"/>
              <a:buNone/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59" cy="1976523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4294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59" cy="1646795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17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886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250250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537850" lvl="1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806775" lvl="2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075700" lvl="3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1344625" lvl="4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1613550" lvl="5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1882475" lvl="6" indent="-22410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2151400" lvl="7" indent="-22410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2420325" lvl="8" indent="-22410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3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41" cy="806727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268925" lvl="0" indent="-1344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809" y="-64312"/>
            <a:ext cx="9232016" cy="692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8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856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538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393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9" cy="763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529" cy="455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47" cy="52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53785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53785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0257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trabajo+en+equipo&amp;source=images&amp;cd=&amp;cad=rja&amp;docid=a-DDRp_hFmYgIM&amp;tbnid=9ujfUwJcLv0EGM:&amp;ved=0CAUQjRw&amp;url=http://www.pixmac.es/imagen/el%20trabajo%20en%20equipo/000049205767&amp;ei=nN3_UevtMYq62gXU3IG4DQ&amp;psig=AFQjCNGjpPEj_tWKeK2q5l1X8yIBaLhKTg&amp;ust=137580886674893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448" y="2140574"/>
            <a:ext cx="3480955" cy="210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558388"/>
            <a:ext cx="9198706" cy="239602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marL="0" marR="0" lvl="0" indent="0" algn="l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82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650880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570969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7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kumimoji="0" sz="117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378939" y="6210681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marL="0" marR="0" lvl="0" indent="0" algn="r" defTabSz="5378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s-419" sz="1059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kumimoji="0" sz="1059" b="0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25809" y="13637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2823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Alineación de Funciones</a:t>
            </a:r>
          </a:p>
        </p:txBody>
      </p:sp>
      <p:sp>
        <p:nvSpPr>
          <p:cNvPr id="25" name="Flecha derecha 2"/>
          <p:cNvSpPr>
            <a:spLocks noChangeArrowheads="1"/>
          </p:cNvSpPr>
          <p:nvPr/>
        </p:nvSpPr>
        <p:spPr bwMode="auto">
          <a:xfrm rot="10800000">
            <a:off x="4473574" y="4880734"/>
            <a:ext cx="1958622" cy="1077912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6" name="Grupo 4"/>
          <p:cNvGrpSpPr>
            <a:grpSpLocks/>
          </p:cNvGrpSpPr>
          <p:nvPr/>
        </p:nvGrpSpPr>
        <p:grpSpPr bwMode="auto">
          <a:xfrm>
            <a:off x="107950" y="2354262"/>
            <a:ext cx="6335713" cy="1630362"/>
            <a:chOff x="961802" y="2348880"/>
            <a:chExt cx="6336606" cy="1630884"/>
          </a:xfrm>
        </p:grpSpPr>
        <p:sp>
          <p:nvSpPr>
            <p:cNvPr id="27" name="Rectángulo 26"/>
            <p:cNvSpPr/>
            <p:nvPr/>
          </p:nvSpPr>
          <p:spPr bwMode="auto">
            <a:xfrm>
              <a:off x="961802" y="2348880"/>
              <a:ext cx="1665523" cy="5764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Estructura Orgánica</a:t>
              </a:r>
            </a:p>
          </p:txBody>
        </p:sp>
        <p:sp>
          <p:nvSpPr>
            <p:cNvPr id="28" name="Rectángulo 27"/>
            <p:cNvSpPr/>
            <p:nvPr/>
          </p:nvSpPr>
          <p:spPr bwMode="auto">
            <a:xfrm>
              <a:off x="2484430" y="2682362"/>
              <a:ext cx="1665522" cy="576447"/>
            </a:xfrm>
            <a:prstGeom prst="rect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Atribuciones y Funciones</a:t>
              </a:r>
            </a:p>
          </p:txBody>
        </p:sp>
        <p:sp>
          <p:nvSpPr>
            <p:cNvPr id="29" name="Rectángulo 28"/>
            <p:cNvSpPr/>
            <p:nvPr/>
          </p:nvSpPr>
          <p:spPr bwMode="auto">
            <a:xfrm>
              <a:off x="4057862" y="3020607"/>
              <a:ext cx="1708174" cy="576448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Documentos de Archivo</a:t>
              </a:r>
            </a:p>
          </p:txBody>
        </p:sp>
        <p:sp>
          <p:nvSpPr>
            <p:cNvPr id="30" name="Rectángulo 29"/>
            <p:cNvSpPr/>
            <p:nvPr/>
          </p:nvSpPr>
          <p:spPr bwMode="auto">
            <a:xfrm>
              <a:off x="5632885" y="3403317"/>
              <a:ext cx="1665523" cy="57644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Expediente</a:t>
              </a:r>
            </a:p>
          </p:txBody>
        </p:sp>
      </p:grpSp>
      <p:sp>
        <p:nvSpPr>
          <p:cNvPr id="31" name="Elipse 2"/>
          <p:cNvSpPr>
            <a:spLocks noChangeArrowheads="1"/>
          </p:cNvSpPr>
          <p:nvPr/>
        </p:nvSpPr>
        <p:spPr bwMode="auto">
          <a:xfrm>
            <a:off x="6794367" y="3355974"/>
            <a:ext cx="1343025" cy="6286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Evidencia Oficial</a:t>
            </a:r>
          </a:p>
        </p:txBody>
      </p:sp>
      <p:sp>
        <p:nvSpPr>
          <p:cNvPr id="32" name="Estrella de 5 puntas 31"/>
          <p:cNvSpPr/>
          <p:nvPr/>
        </p:nvSpPr>
        <p:spPr bwMode="auto">
          <a:xfrm>
            <a:off x="495656" y="4315347"/>
            <a:ext cx="3826958" cy="2211790"/>
          </a:xfrm>
          <a:prstGeom prst="star5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SERIE DOCUMENTAL</a:t>
            </a:r>
          </a:p>
        </p:txBody>
      </p:sp>
      <p:sp>
        <p:nvSpPr>
          <p:cNvPr id="33" name="Elipse 21"/>
          <p:cNvSpPr>
            <a:spLocks noChangeArrowheads="1"/>
          </p:cNvSpPr>
          <p:nvPr/>
        </p:nvSpPr>
        <p:spPr bwMode="auto">
          <a:xfrm>
            <a:off x="6530842" y="5102378"/>
            <a:ext cx="1662112" cy="627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Tipos de Expedientes</a:t>
            </a:r>
          </a:p>
        </p:txBody>
      </p:sp>
      <p:sp>
        <p:nvSpPr>
          <p:cNvPr id="34" name="Flecha derecha 2"/>
          <p:cNvSpPr>
            <a:spLocks noChangeArrowheads="1"/>
          </p:cNvSpPr>
          <p:nvPr/>
        </p:nvSpPr>
        <p:spPr bwMode="auto">
          <a:xfrm rot="5400000">
            <a:off x="6984012" y="4325204"/>
            <a:ext cx="1006598" cy="427037"/>
          </a:xfrm>
          <a:prstGeom prst="rightArrow">
            <a:avLst>
              <a:gd name="adj1" fmla="val 50000"/>
              <a:gd name="adj2" fmla="val 4974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5" name="Conector curvado 6"/>
          <p:cNvCxnSpPr>
            <a:cxnSpLocks noChangeShapeType="1"/>
            <a:stCxn id="27" idx="0"/>
            <a:endCxn id="28" idx="0"/>
          </p:cNvCxnSpPr>
          <p:nvPr/>
        </p:nvCxnSpPr>
        <p:spPr bwMode="auto">
          <a:xfrm rot="16200000" flipH="1">
            <a:off x="1534319" y="175974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ector curvado 35"/>
          <p:cNvCxnSpPr>
            <a:cxnSpLocks noChangeShapeType="1"/>
          </p:cNvCxnSpPr>
          <p:nvPr/>
        </p:nvCxnSpPr>
        <p:spPr bwMode="auto">
          <a:xfrm rot="16200000" flipH="1">
            <a:off x="3108325" y="2079624"/>
            <a:ext cx="334963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ector curvado 36"/>
          <p:cNvCxnSpPr>
            <a:cxnSpLocks noChangeShapeType="1"/>
          </p:cNvCxnSpPr>
          <p:nvPr/>
        </p:nvCxnSpPr>
        <p:spPr bwMode="auto">
          <a:xfrm rot="16200000" flipH="1">
            <a:off x="4702969" y="2413793"/>
            <a:ext cx="333375" cy="1522413"/>
          </a:xfrm>
          <a:prstGeom prst="curvedConnector3">
            <a:avLst>
              <a:gd name="adj1" fmla="val -68403"/>
            </a:avLst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ángulo redondeado 37"/>
          <p:cNvSpPr/>
          <p:nvPr/>
        </p:nvSpPr>
        <p:spPr bwMode="auto">
          <a:xfrm>
            <a:off x="6686225" y="734843"/>
            <a:ext cx="2212975" cy="1679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CONCEPTOS: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Agrupa documentos de archivo relacionados por una función en común;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Respaldo documental de la actividad que registra;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Contar la historia de un asunto de principio a fin;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Estructura definida.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Flecha derecha 2"/>
          <p:cNvSpPr>
            <a:spLocks noChangeArrowheads="1"/>
          </p:cNvSpPr>
          <p:nvPr/>
        </p:nvSpPr>
        <p:spPr bwMode="auto">
          <a:xfrm rot="13891098">
            <a:off x="5136148" y="2670351"/>
            <a:ext cx="1015880" cy="427038"/>
          </a:xfrm>
          <a:prstGeom prst="rightArrow">
            <a:avLst>
              <a:gd name="adj1" fmla="val 50000"/>
              <a:gd name="adj2" fmla="val 49814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uadroTexto 21"/>
          <p:cNvSpPr txBox="1">
            <a:spLocks noChangeArrowheads="1"/>
          </p:cNvSpPr>
          <p:nvPr/>
        </p:nvSpPr>
        <p:spPr bwMode="auto">
          <a:xfrm>
            <a:off x="4705457" y="4393571"/>
            <a:ext cx="1729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PROCESOS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Procedimientos </a:t>
            </a:r>
          </a:p>
        </p:txBody>
      </p:sp>
      <p:sp>
        <p:nvSpPr>
          <p:cNvPr id="41" name="CuadroTexto 22"/>
          <p:cNvSpPr txBox="1">
            <a:spLocks noChangeArrowheads="1"/>
          </p:cNvSpPr>
          <p:nvPr/>
        </p:nvSpPr>
        <p:spPr bwMode="auto">
          <a:xfrm>
            <a:off x="971348" y="3497852"/>
            <a:ext cx="13071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COMUNES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SUSTANTIVAS </a:t>
            </a:r>
          </a:p>
        </p:txBody>
      </p:sp>
      <p:sp>
        <p:nvSpPr>
          <p:cNvPr id="42" name="Flecha derecha 2"/>
          <p:cNvSpPr>
            <a:spLocks noChangeArrowheads="1"/>
          </p:cNvSpPr>
          <p:nvPr/>
        </p:nvSpPr>
        <p:spPr bwMode="auto">
          <a:xfrm rot="19352128">
            <a:off x="6001654" y="2726187"/>
            <a:ext cx="1317594" cy="392113"/>
          </a:xfrm>
          <a:prstGeom prst="rightArrow">
            <a:avLst>
              <a:gd name="adj1" fmla="val 50000"/>
              <a:gd name="adj2" fmla="val 49937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ángulo redondeado 43"/>
          <p:cNvSpPr/>
          <p:nvPr/>
        </p:nvSpPr>
        <p:spPr bwMode="auto">
          <a:xfrm>
            <a:off x="3949347" y="706607"/>
            <a:ext cx="2482850" cy="1711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ANTICORRUPCIÓN: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Unidad </a:t>
            </a:r>
            <a:r>
              <a:rPr kumimoji="0" lang="es-MX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Evidencial</a:t>
            </a: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Mecanismo de Prueba;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Identificar probables: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Hechos de corrupción;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Faltas administrativas graves/no graves.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Mecanismo de </a:t>
            </a: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RENDICIÓN DE CUENTAS.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</p:txBody>
      </p:sp>
      <p:sp>
        <p:nvSpPr>
          <p:cNvPr id="45" name="CuadroTexto 29"/>
          <p:cNvSpPr txBox="1">
            <a:spLocks noChangeArrowheads="1"/>
          </p:cNvSpPr>
          <p:nvPr/>
        </p:nvSpPr>
        <p:spPr bwMode="auto">
          <a:xfrm>
            <a:off x="-50458" y="2975768"/>
            <a:ext cx="1167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Áreas OBLIGADAS  a rendir cuentas (reportar archivo)</a:t>
            </a:r>
          </a:p>
        </p:txBody>
      </p:sp>
      <p:sp>
        <p:nvSpPr>
          <p:cNvPr id="46" name="CuadroTexto 9"/>
          <p:cNvSpPr txBox="1">
            <a:spLocks noChangeArrowheads="1"/>
          </p:cNvSpPr>
          <p:nvPr/>
        </p:nvSpPr>
        <p:spPr bwMode="auto">
          <a:xfrm>
            <a:off x="255539" y="443880"/>
            <a:ext cx="327501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LÍNEA DEL TIEMPO JURÍDICO-ADMINISTRATIVA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400" b="1" i="0" u="sng" strike="noStrike" kern="0" cap="none" spc="0" normalizeH="0" baseline="0" noProof="0" dirty="0">
              <a:ln>
                <a:noFill/>
              </a:ln>
              <a:solidFill>
                <a:srgbClr val="A04520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Planeación de CAFS</a:t>
            </a:r>
          </a:p>
        </p:txBody>
      </p:sp>
      <p:sp>
        <p:nvSpPr>
          <p:cNvPr id="47" name="Google Shape;131;p25"/>
          <p:cNvSpPr txBox="1">
            <a:spLocks/>
          </p:cNvSpPr>
          <p:nvPr/>
        </p:nvSpPr>
        <p:spPr>
          <a:xfrm>
            <a:off x="4353177" y="6514254"/>
            <a:ext cx="437647" cy="33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18" tIns="93618" rIns="93618" bIns="93618" anchor="ctr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200" lvl="1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400" lvl="2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457200" rtl="0" eaLnBrk="1" latinLnBrk="0" hangingPunct="1">
              <a:buNone/>
              <a:defRPr sz="1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7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kumimoji="0" lang="es-MX" sz="117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540459F-EB30-2E81-B243-2CF7EBB84EBD}"/>
              </a:ext>
            </a:extLst>
          </p:cNvPr>
          <p:cNvSpPr/>
          <p:nvPr/>
        </p:nvSpPr>
        <p:spPr>
          <a:xfrm>
            <a:off x="2227652" y="3281945"/>
            <a:ext cx="1443943" cy="5232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ACTIVIDADES</a:t>
            </a:r>
            <a:endParaRPr kumimoji="0" lang="es-MX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1">
            <a:extLst>
              <a:ext uri="{FF2B5EF4-FFF2-40B4-BE49-F238E27FC236}">
                <a16:creationId xmlns:a16="http://schemas.microsoft.com/office/drawing/2014/main" xmlns="" id="{95A10FE9-9EEE-A368-0342-71610D05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560" y="5975849"/>
            <a:ext cx="14718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CLASIFICAR</a:t>
            </a:r>
          </a:p>
        </p:txBody>
      </p:sp>
      <p:sp>
        <p:nvSpPr>
          <p:cNvPr id="4" name="CuadroTexto 22">
            <a:extLst>
              <a:ext uri="{FF2B5EF4-FFF2-40B4-BE49-F238E27FC236}">
                <a16:creationId xmlns:a16="http://schemas.microsoft.com/office/drawing/2014/main" xmlns="" id="{BA4CB9C2-0A74-07A3-C6E0-AB8466E3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412" y="3821667"/>
            <a:ext cx="13071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¿Qué hacen?</a:t>
            </a:r>
          </a:p>
        </p:txBody>
      </p:sp>
      <p:sp>
        <p:nvSpPr>
          <p:cNvPr id="5" name="CuadroTexto 22">
            <a:extLst>
              <a:ext uri="{FF2B5EF4-FFF2-40B4-BE49-F238E27FC236}">
                <a16:creationId xmlns:a16="http://schemas.microsoft.com/office/drawing/2014/main" xmlns="" id="{D8E2F186-E71E-2A20-9312-BCDC2F7A9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476" y="3614369"/>
            <a:ext cx="1307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¿Qué generan como evidencia?</a:t>
            </a:r>
          </a:p>
        </p:txBody>
      </p:sp>
      <p:sp>
        <p:nvSpPr>
          <p:cNvPr id="6" name="CuadroTexto 22">
            <a:extLst>
              <a:ext uri="{FF2B5EF4-FFF2-40B4-BE49-F238E27FC236}">
                <a16:creationId xmlns:a16="http://schemas.microsoft.com/office/drawing/2014/main" xmlns="" id="{6048AD48-B72A-2314-ACD8-DA8935E2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173" y="3976237"/>
            <a:ext cx="1307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¿Dónde se archiva?</a:t>
            </a:r>
          </a:p>
        </p:txBody>
      </p:sp>
      <p:sp>
        <p:nvSpPr>
          <p:cNvPr id="7" name="CuadroTexto 22">
            <a:extLst>
              <a:ext uri="{FF2B5EF4-FFF2-40B4-BE49-F238E27FC236}">
                <a16:creationId xmlns:a16="http://schemas.microsoft.com/office/drawing/2014/main" xmlns="" id="{BA6DB10D-1B80-7AFD-E6C2-FF5DBA7D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03" y="3254018"/>
            <a:ext cx="13071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Obligaciones</a:t>
            </a:r>
          </a:p>
        </p:txBody>
      </p:sp>
      <p:sp>
        <p:nvSpPr>
          <p:cNvPr id="8" name="Flecha derecha 2">
            <a:extLst>
              <a:ext uri="{FF2B5EF4-FFF2-40B4-BE49-F238E27FC236}">
                <a16:creationId xmlns:a16="http://schemas.microsoft.com/office/drawing/2014/main" xmlns="" id="{E3468DE2-F23C-FDAD-EBCE-A66C1A537C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98518" y="957145"/>
            <a:ext cx="239710" cy="290270"/>
          </a:xfrm>
          <a:prstGeom prst="rightArrow">
            <a:avLst>
              <a:gd name="adj1" fmla="val 50000"/>
              <a:gd name="adj2" fmla="val 39741"/>
            </a:avLst>
          </a:prstGeom>
          <a:solidFill>
            <a:srgbClr val="DA751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4E5AF86-EFB6-E038-3FC3-FBEBADC5D644}"/>
              </a:ext>
            </a:extLst>
          </p:cNvPr>
          <p:cNvSpPr txBox="1"/>
          <p:nvPr/>
        </p:nvSpPr>
        <p:spPr>
          <a:xfrm>
            <a:off x="-145943" y="1428157"/>
            <a:ext cx="4182956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Cédulas de Alineación de Funciones (CAF)</a:t>
            </a:r>
            <a:endParaRPr kumimoji="0" lang="es-MX" sz="1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73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xmlns="" id="{A4BD8ED5-F7AA-E4D4-61FA-AD51C2DD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>
            <a:extLst>
              <a:ext uri="{FF2B5EF4-FFF2-40B4-BE49-F238E27FC236}">
                <a16:creationId xmlns:a16="http://schemas.microsoft.com/office/drawing/2014/main" xmlns="" id="{42EB2E10-59DC-339C-CF94-0812FD0363D8}"/>
              </a:ext>
            </a:extLst>
          </p:cNvPr>
          <p:cNvSpPr/>
          <p:nvPr/>
        </p:nvSpPr>
        <p:spPr>
          <a:xfrm>
            <a:off x="-27353" y="6373569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marL="0" marR="0" lvl="0" indent="0" algn="l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82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31;p25">
            <a:extLst>
              <a:ext uri="{FF2B5EF4-FFF2-40B4-BE49-F238E27FC236}">
                <a16:creationId xmlns:a16="http://schemas.microsoft.com/office/drawing/2014/main" xmlns="" id="{0833690B-CE86-D39A-D429-62234AC70E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353177" y="638149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76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kumimoji="0" sz="1176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956B0C30-615A-09DB-993D-42AB54D4E1DB}"/>
              </a:ext>
            </a:extLst>
          </p:cNvPr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>
              <a:extLst>
                <a:ext uri="{FF2B5EF4-FFF2-40B4-BE49-F238E27FC236}">
                  <a16:creationId xmlns:a16="http://schemas.microsoft.com/office/drawing/2014/main" xmlns="" id="{7E021C7D-71DB-71DB-E654-25C20E643FBE}"/>
                </a:ext>
              </a:extLst>
            </p:cNvPr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marL="0" marR="0" lvl="0" indent="0" algn="r" defTabSz="5378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s-419" sz="1059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kumimoji="0" sz="1059" b="0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>
              <a:extLst>
                <a:ext uri="{FF2B5EF4-FFF2-40B4-BE49-F238E27FC236}">
                  <a16:creationId xmlns:a16="http://schemas.microsoft.com/office/drawing/2014/main" xmlns="" id="{65287D96-02AB-DF41-1FED-9BC46D1EEEFC}"/>
                </a:ext>
              </a:extLst>
            </p:cNvPr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>
            <a:extLst>
              <a:ext uri="{FF2B5EF4-FFF2-40B4-BE49-F238E27FC236}">
                <a16:creationId xmlns:a16="http://schemas.microsoft.com/office/drawing/2014/main" xmlns="" id="{442D9DCE-15C2-63CB-8DFF-D0C41354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7" y="-25068"/>
            <a:ext cx="8334465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MX" sz="2823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>
            <a:extLst>
              <a:ext uri="{FF2B5EF4-FFF2-40B4-BE49-F238E27FC236}">
                <a16:creationId xmlns:a16="http://schemas.microsoft.com/office/drawing/2014/main" xmlns="" id="{5FBAA907-45EC-18CD-AE20-00D290BEA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8" y="578221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marL="0" marR="0" lvl="0" indent="0" algn="ct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alt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L</a:t>
            </a:r>
            <a:r>
              <a:rPr kumimoji="0" lang="es-MX" alt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</a:rPr>
              <a:t>ÍNEA DEL TIEMPO JURÍDICO ADMINISTRATIVA</a:t>
            </a:r>
          </a:p>
        </p:txBody>
      </p:sp>
      <p:sp>
        <p:nvSpPr>
          <p:cNvPr id="17" name="Flecha derecha 2">
            <a:extLst>
              <a:ext uri="{FF2B5EF4-FFF2-40B4-BE49-F238E27FC236}">
                <a16:creationId xmlns:a16="http://schemas.microsoft.com/office/drawing/2014/main" xmlns="" id="{BDE2BC05-66AD-953F-0FCD-874A5C09F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108" y="2687385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marL="0" marR="0" lvl="0" indent="0" algn="l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MX" altLang="es-MX" sz="82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CuadroTexto 2">
            <a:extLst>
              <a:ext uri="{FF2B5EF4-FFF2-40B4-BE49-F238E27FC236}">
                <a16:creationId xmlns:a16="http://schemas.microsoft.com/office/drawing/2014/main" xmlns="" id="{9F8F3F4F-B078-D409-6F7B-968EA849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100" y="540357"/>
            <a:ext cx="6449013" cy="576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sng" strike="noStrike" kern="0" cap="none" spc="0" normalizeH="0" baseline="0" noProof="0" dirty="0" err="1">
                <a:ln>
                  <a:noFill/>
                </a:ln>
                <a:solidFill>
                  <a:srgbClr val="691B31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Própósitos</a:t>
            </a:r>
            <a:endParaRPr kumimoji="0" lang="es-ES" sz="1600" b="1" i="0" u="sng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Identificar las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Estructuras Orgánicas y Organigramas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legalmente autorizados por la autoridad competente </a:t>
            </a:r>
            <a:r>
              <a:rPr kumimoji="0" lang="es-E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en cada ejercicio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Identificar los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instrumentos jurídicos, legales, administrativos y/o técnicos FACULTATIVOS VIGENTES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 del Sujeto Obligado </a:t>
            </a:r>
            <a:r>
              <a:rPr kumimoji="0" lang="es-ES" sz="1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por año y/o periodo.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Identificar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necesidad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 de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integrar ESTRUCTURAS ORGÁNICAS FUNCIONALES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, en los casos de que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no se localice evidencia de haber autorizado/validado estructuras orgánicas  y organigramas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Elaborar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CUADRO-RESÚMEN (listado)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, de las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unidades administrativas y áreas generadoras autorizadas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en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Estructuras Orgánicas y Organigramas,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 POR AÑO O PERIODO,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ilustrando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 de manera horizontal su evolución dentro de la institución (cambio de denominación, fusión, extinción, desaparición,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etc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Establecer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ESTRATEGIA DE REGULARIZACIÓN,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con el fin de identificar la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planeación de </a:t>
            </a:r>
            <a:r>
              <a:rPr kumimoji="0" lang="es-ES" sz="1400" b="1" i="0" u="sng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Cédulas de Alineación de Funciones (CAF)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 mediante la agrupación de años (PERIODOS),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para los cuales son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aplicables las CAF.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En su caso de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integrar MINUTA DE ACTUALIZACIÓN.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Integrar los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APARTADOS: </a:t>
            </a:r>
            <a:r>
              <a:rPr kumimoji="0" lang="es-ES" sz="1400" b="1" i="1" u="none" strike="noStrike" kern="0" cap="none" spc="0" normalizeH="0" baseline="0" noProof="0" dirty="0">
                <a:ln>
                  <a:noFill/>
                </a:ln>
                <a:solidFill>
                  <a:srgbClr val="A04520"/>
                </a:solidFill>
                <a:effectLst/>
                <a:highlight>
                  <a:srgbClr val="FFFFFF"/>
                </a:highlight>
                <a:uLnTx/>
                <a:uFillTx/>
                <a:latin typeface="Montserrat"/>
                <a:ea typeface="Montserrat"/>
                <a:cs typeface="Montserrat"/>
              </a:rPr>
              <a:t>1. Presentación; 2. Antecedentes; 4. PRELIMINARES del CGCA (1era. Etapa: Identificación, Jerarquización; Actualizaciones Generales); 7. Marco Jurídico; 8. Organigrama.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0413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2091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142" y="-34277"/>
            <a:ext cx="3352082" cy="13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Sistema Institucional de Archivos “</a:t>
            </a:r>
            <a:r>
              <a:rPr lang="es-ES" altLang="es-MX" sz="2823" b="1" kern="0" dirty="0" err="1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SIA</a:t>
            </a: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”</a:t>
            </a:r>
          </a:p>
        </p:txBody>
      </p:sp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129039" y="4902531"/>
            <a:ext cx="1998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2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II. Establecer un </a:t>
            </a:r>
            <a:r>
              <a:rPr lang="es-MX" altLang="es-MX" sz="12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para la administración de sus archivos </a:t>
            </a:r>
            <a:r>
              <a:rPr lang="es-MX" altLang="es-MX" sz="12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llevar a cabo los procesos de gestión documental. </a:t>
            </a: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-176367" y="4648369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</a:p>
        </p:txBody>
      </p:sp>
      <p:grpSp>
        <p:nvGrpSpPr>
          <p:cNvPr id="329" name="Group 13"/>
          <p:cNvGrpSpPr>
            <a:grpSpLocks noChangeAspect="1"/>
          </p:cNvGrpSpPr>
          <p:nvPr/>
        </p:nvGrpSpPr>
        <p:grpSpPr bwMode="auto">
          <a:xfrm>
            <a:off x="828675" y="-2116"/>
            <a:ext cx="7913688" cy="5967413"/>
            <a:chOff x="776" y="604"/>
            <a:chExt cx="4993" cy="3567"/>
          </a:xfrm>
        </p:grpSpPr>
        <p:sp>
          <p:nvSpPr>
            <p:cNvPr id="33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776" y="604"/>
              <a:ext cx="4843" cy="3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grpSp>
          <p:nvGrpSpPr>
            <p:cNvPr id="331" name="Group 16"/>
            <p:cNvGrpSpPr>
              <a:grpSpLocks/>
            </p:cNvGrpSpPr>
            <p:nvPr/>
          </p:nvGrpSpPr>
          <p:grpSpPr bwMode="auto">
            <a:xfrm>
              <a:off x="1773" y="2267"/>
              <a:ext cx="700" cy="588"/>
              <a:chOff x="1773" y="2267"/>
              <a:chExt cx="700" cy="588"/>
            </a:xfrm>
          </p:grpSpPr>
          <p:sp>
            <p:nvSpPr>
              <p:cNvPr id="634" name="Rectangle 14"/>
              <p:cNvSpPr>
                <a:spLocks noChangeArrowheads="1"/>
              </p:cNvSpPr>
              <p:nvPr/>
            </p:nvSpPr>
            <p:spPr bwMode="auto">
              <a:xfrm>
                <a:off x="1773" y="2267"/>
                <a:ext cx="700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35" name="Rectangle 15"/>
              <p:cNvSpPr>
                <a:spLocks noChangeArrowheads="1"/>
              </p:cNvSpPr>
              <p:nvPr/>
            </p:nvSpPr>
            <p:spPr bwMode="auto">
              <a:xfrm>
                <a:off x="1773" y="2267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32" name="Rectangle 17"/>
            <p:cNvSpPr>
              <a:spLocks noChangeArrowheads="1"/>
            </p:cNvSpPr>
            <p:nvPr/>
          </p:nvSpPr>
          <p:spPr bwMode="auto">
            <a:xfrm>
              <a:off x="2106" y="227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33" name="Rectangle 18"/>
            <p:cNvSpPr>
              <a:spLocks noChangeArrowheads="1"/>
            </p:cNvSpPr>
            <p:nvPr/>
          </p:nvSpPr>
          <p:spPr bwMode="auto">
            <a:xfrm>
              <a:off x="1980" y="2383"/>
              <a:ext cx="27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Unidad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34" name="Rectangle 19"/>
            <p:cNvSpPr>
              <a:spLocks noChangeArrowheads="1"/>
            </p:cNvSpPr>
            <p:nvPr/>
          </p:nvSpPr>
          <p:spPr bwMode="auto">
            <a:xfrm>
              <a:off x="2064" y="2487"/>
              <a:ext cx="11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de 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35" name="Rectangle 20"/>
            <p:cNvSpPr>
              <a:spLocks noChangeArrowheads="1"/>
            </p:cNvSpPr>
            <p:nvPr/>
          </p:nvSpPr>
          <p:spPr bwMode="auto">
            <a:xfrm>
              <a:off x="1775" y="2592"/>
              <a:ext cx="66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Correspondencia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grpSp>
          <p:nvGrpSpPr>
            <p:cNvPr id="336" name="Group 23"/>
            <p:cNvGrpSpPr>
              <a:grpSpLocks/>
            </p:cNvGrpSpPr>
            <p:nvPr/>
          </p:nvGrpSpPr>
          <p:grpSpPr bwMode="auto">
            <a:xfrm>
              <a:off x="2739" y="3296"/>
              <a:ext cx="644" cy="588"/>
              <a:chOff x="2739" y="3296"/>
              <a:chExt cx="644" cy="588"/>
            </a:xfrm>
          </p:grpSpPr>
          <p:sp>
            <p:nvSpPr>
              <p:cNvPr id="632" name="Rectangle 21"/>
              <p:cNvSpPr>
                <a:spLocks noChangeArrowheads="1"/>
              </p:cNvSpPr>
              <p:nvPr/>
            </p:nvSpPr>
            <p:spPr bwMode="auto">
              <a:xfrm>
                <a:off x="2739" y="3296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sp>
            <p:nvSpPr>
              <p:cNvPr id="633" name="Rectangle 22"/>
              <p:cNvSpPr>
                <a:spLocks noChangeArrowheads="1"/>
              </p:cNvSpPr>
              <p:nvPr/>
            </p:nvSpPr>
            <p:spPr bwMode="auto">
              <a:xfrm>
                <a:off x="2739" y="3296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37" name="Rectangle 24"/>
            <p:cNvSpPr>
              <a:spLocks noChangeArrowheads="1"/>
            </p:cNvSpPr>
            <p:nvPr/>
          </p:nvSpPr>
          <p:spPr bwMode="auto">
            <a:xfrm>
              <a:off x="3072" y="3306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38" name="Rectangle 25"/>
            <p:cNvSpPr>
              <a:spLocks noChangeArrowheads="1"/>
            </p:cNvSpPr>
            <p:nvPr/>
          </p:nvSpPr>
          <p:spPr bwMode="auto">
            <a:xfrm>
              <a:off x="2904" y="3411"/>
              <a:ext cx="3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 b="0">
                  <a:solidFill>
                    <a:srgbClr val="000000"/>
                  </a:solidFill>
                </a:rPr>
                <a:t>Unidad de </a:t>
              </a:r>
              <a:endParaRPr lang="es-ES" altLang="es-MX" sz="1800"/>
            </a:p>
          </p:txBody>
        </p:sp>
        <p:sp>
          <p:nvSpPr>
            <p:cNvPr id="339" name="Rectangle 26"/>
            <p:cNvSpPr>
              <a:spLocks noChangeArrowheads="1"/>
            </p:cNvSpPr>
            <p:nvPr/>
          </p:nvSpPr>
          <p:spPr bwMode="auto">
            <a:xfrm>
              <a:off x="2883" y="3516"/>
              <a:ext cx="43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Archivo de 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sp>
          <p:nvSpPr>
            <p:cNvPr id="340" name="Rectangle 27"/>
            <p:cNvSpPr>
              <a:spLocks noChangeArrowheads="1"/>
            </p:cNvSpPr>
            <p:nvPr/>
          </p:nvSpPr>
          <p:spPr bwMode="auto">
            <a:xfrm>
              <a:off x="2946" y="3621"/>
              <a:ext cx="29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>
                  <a:solidFill>
                    <a:srgbClr val="FF0000"/>
                  </a:solidFill>
                </a:rPr>
                <a:t>Trámite</a:t>
              </a:r>
              <a:endParaRPr lang="es-ES" altLang="es-MX" sz="1800">
                <a:solidFill>
                  <a:srgbClr val="FF0000"/>
                </a:solidFill>
              </a:endParaRPr>
            </a:p>
          </p:txBody>
        </p:sp>
        <p:grpSp>
          <p:nvGrpSpPr>
            <p:cNvPr id="341" name="Group 30"/>
            <p:cNvGrpSpPr>
              <a:grpSpLocks/>
            </p:cNvGrpSpPr>
            <p:nvPr/>
          </p:nvGrpSpPr>
          <p:grpSpPr bwMode="auto">
            <a:xfrm>
              <a:off x="3705" y="2267"/>
              <a:ext cx="644" cy="588"/>
              <a:chOff x="3705" y="2267"/>
              <a:chExt cx="644" cy="588"/>
            </a:xfrm>
          </p:grpSpPr>
          <p:sp>
            <p:nvSpPr>
              <p:cNvPr id="630" name="Rectangle 28"/>
              <p:cNvSpPr>
                <a:spLocks noChangeArrowheads="1"/>
              </p:cNvSpPr>
              <p:nvPr/>
            </p:nvSpPr>
            <p:spPr bwMode="auto">
              <a:xfrm>
                <a:off x="3705" y="2267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31" name="Rectangle 29"/>
              <p:cNvSpPr>
                <a:spLocks noChangeArrowheads="1"/>
              </p:cNvSpPr>
              <p:nvPr/>
            </p:nvSpPr>
            <p:spPr bwMode="auto">
              <a:xfrm>
                <a:off x="3705" y="2267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42" name="Rectangle 31"/>
            <p:cNvSpPr>
              <a:spLocks noChangeArrowheads="1"/>
            </p:cNvSpPr>
            <p:nvPr/>
          </p:nvSpPr>
          <p:spPr bwMode="auto">
            <a:xfrm>
              <a:off x="4030" y="227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43" name="Rectangle 32"/>
            <p:cNvSpPr>
              <a:spLocks noChangeArrowheads="1"/>
            </p:cNvSpPr>
            <p:nvPr/>
          </p:nvSpPr>
          <p:spPr bwMode="auto">
            <a:xfrm>
              <a:off x="3862" y="2383"/>
              <a:ext cx="43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Unidad de </a:t>
              </a:r>
              <a:endParaRPr lang="es-ES" altLang="es-MX" sz="2400"/>
            </a:p>
          </p:txBody>
        </p:sp>
        <p:sp>
          <p:nvSpPr>
            <p:cNvPr id="344" name="Rectangle 33"/>
            <p:cNvSpPr>
              <a:spLocks noChangeArrowheads="1"/>
            </p:cNvSpPr>
            <p:nvPr/>
          </p:nvSpPr>
          <p:spPr bwMode="auto">
            <a:xfrm>
              <a:off x="3808" y="2515"/>
              <a:ext cx="48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Archivo de 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sp>
          <p:nvSpPr>
            <p:cNvPr id="345" name="Rectangle 34"/>
            <p:cNvSpPr>
              <a:spLocks noChangeArrowheads="1"/>
            </p:cNvSpPr>
            <p:nvPr/>
          </p:nvSpPr>
          <p:spPr bwMode="auto">
            <a:xfrm>
              <a:off x="3725" y="2639"/>
              <a:ext cx="624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Concentración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grpSp>
          <p:nvGrpSpPr>
            <p:cNvPr id="346" name="Group 37"/>
            <p:cNvGrpSpPr>
              <a:grpSpLocks/>
            </p:cNvGrpSpPr>
            <p:nvPr/>
          </p:nvGrpSpPr>
          <p:grpSpPr bwMode="auto">
            <a:xfrm>
              <a:off x="2739" y="1238"/>
              <a:ext cx="644" cy="588"/>
              <a:chOff x="2739" y="1238"/>
              <a:chExt cx="644" cy="588"/>
            </a:xfrm>
          </p:grpSpPr>
          <p:sp>
            <p:nvSpPr>
              <p:cNvPr id="628" name="Rectangle 35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  <p:sp>
            <p:nvSpPr>
              <p:cNvPr id="629" name="Rectangle 36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644" cy="588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</p:grpSp>
        <p:sp>
          <p:nvSpPr>
            <p:cNvPr id="347" name="Rectangle 38"/>
            <p:cNvSpPr>
              <a:spLocks noChangeArrowheads="1"/>
            </p:cNvSpPr>
            <p:nvPr/>
          </p:nvSpPr>
          <p:spPr bwMode="auto">
            <a:xfrm>
              <a:off x="3072" y="1249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48" name="Rectangle 39"/>
            <p:cNvSpPr>
              <a:spLocks noChangeArrowheads="1"/>
            </p:cNvSpPr>
            <p:nvPr/>
          </p:nvSpPr>
          <p:spPr bwMode="auto">
            <a:xfrm>
              <a:off x="2953" y="1354"/>
              <a:ext cx="307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Unidad </a:t>
              </a:r>
              <a:endParaRPr lang="es-ES" altLang="es-MX" sz="2400"/>
            </a:p>
          </p:txBody>
        </p:sp>
        <p:sp>
          <p:nvSpPr>
            <p:cNvPr id="349" name="Rectangle 40"/>
            <p:cNvSpPr>
              <a:spLocks noChangeArrowheads="1"/>
            </p:cNvSpPr>
            <p:nvPr/>
          </p:nvSpPr>
          <p:spPr bwMode="auto">
            <a:xfrm>
              <a:off x="2883" y="1459"/>
              <a:ext cx="47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 b="0">
                  <a:solidFill>
                    <a:srgbClr val="000000"/>
                  </a:solidFill>
                </a:rPr>
                <a:t>de </a:t>
              </a:r>
              <a:r>
                <a:rPr lang="es-ES" altLang="es-MX" sz="1100">
                  <a:solidFill>
                    <a:srgbClr val="FF0000"/>
                  </a:solidFill>
                </a:rPr>
                <a:t>Archivo 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sp>
          <p:nvSpPr>
            <p:cNvPr id="350" name="Rectangle 41"/>
            <p:cNvSpPr>
              <a:spLocks noChangeArrowheads="1"/>
            </p:cNvSpPr>
            <p:nvPr/>
          </p:nvSpPr>
          <p:spPr bwMode="auto">
            <a:xfrm>
              <a:off x="2925" y="1564"/>
              <a:ext cx="385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FF0000"/>
                  </a:solidFill>
                </a:rPr>
                <a:t>Histórico</a:t>
              </a:r>
              <a:endParaRPr lang="es-ES" altLang="es-MX" sz="2400">
                <a:solidFill>
                  <a:srgbClr val="FF0000"/>
                </a:solidFill>
              </a:endParaRPr>
            </a:p>
          </p:txBody>
        </p:sp>
        <p:grpSp>
          <p:nvGrpSpPr>
            <p:cNvPr id="351" name="Group 45"/>
            <p:cNvGrpSpPr>
              <a:grpSpLocks/>
            </p:cNvGrpSpPr>
            <p:nvPr/>
          </p:nvGrpSpPr>
          <p:grpSpPr bwMode="auto">
            <a:xfrm>
              <a:off x="4419" y="2253"/>
              <a:ext cx="308" cy="308"/>
              <a:chOff x="4419" y="2253"/>
              <a:chExt cx="308" cy="308"/>
            </a:xfrm>
          </p:grpSpPr>
          <p:sp>
            <p:nvSpPr>
              <p:cNvPr id="625" name="Freeform 42"/>
              <p:cNvSpPr>
                <a:spLocks/>
              </p:cNvSpPr>
              <p:nvPr/>
            </p:nvSpPr>
            <p:spPr bwMode="auto">
              <a:xfrm>
                <a:off x="4475" y="230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6" name="Freeform 43"/>
              <p:cNvSpPr>
                <a:spLocks/>
              </p:cNvSpPr>
              <p:nvPr/>
            </p:nvSpPr>
            <p:spPr bwMode="auto">
              <a:xfrm>
                <a:off x="4419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7" name="Freeform 44"/>
              <p:cNvSpPr>
                <a:spLocks/>
              </p:cNvSpPr>
              <p:nvPr/>
            </p:nvSpPr>
            <p:spPr bwMode="auto">
              <a:xfrm>
                <a:off x="4419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2" name="Group 49"/>
            <p:cNvGrpSpPr>
              <a:grpSpLocks/>
            </p:cNvGrpSpPr>
            <p:nvPr/>
          </p:nvGrpSpPr>
          <p:grpSpPr bwMode="auto">
            <a:xfrm>
              <a:off x="4419" y="2288"/>
              <a:ext cx="308" cy="308"/>
              <a:chOff x="4419" y="2288"/>
              <a:chExt cx="308" cy="308"/>
            </a:xfrm>
          </p:grpSpPr>
          <p:sp>
            <p:nvSpPr>
              <p:cNvPr id="622" name="Freeform 46"/>
              <p:cNvSpPr>
                <a:spLocks/>
              </p:cNvSpPr>
              <p:nvPr/>
            </p:nvSpPr>
            <p:spPr bwMode="auto">
              <a:xfrm>
                <a:off x="4475" y="234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3" name="Freeform 47"/>
              <p:cNvSpPr>
                <a:spLocks/>
              </p:cNvSpPr>
              <p:nvPr/>
            </p:nvSpPr>
            <p:spPr bwMode="auto">
              <a:xfrm>
                <a:off x="4419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4" name="Freeform 48"/>
              <p:cNvSpPr>
                <a:spLocks/>
              </p:cNvSpPr>
              <p:nvPr/>
            </p:nvSpPr>
            <p:spPr bwMode="auto">
              <a:xfrm>
                <a:off x="4419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3" name="Group 53"/>
            <p:cNvGrpSpPr>
              <a:grpSpLocks/>
            </p:cNvGrpSpPr>
            <p:nvPr/>
          </p:nvGrpSpPr>
          <p:grpSpPr bwMode="auto">
            <a:xfrm>
              <a:off x="4419" y="2323"/>
              <a:ext cx="308" cy="308"/>
              <a:chOff x="4419" y="2323"/>
              <a:chExt cx="308" cy="308"/>
            </a:xfrm>
          </p:grpSpPr>
          <p:sp>
            <p:nvSpPr>
              <p:cNvPr id="619" name="Freeform 50"/>
              <p:cNvSpPr>
                <a:spLocks/>
              </p:cNvSpPr>
              <p:nvPr/>
            </p:nvSpPr>
            <p:spPr bwMode="auto">
              <a:xfrm>
                <a:off x="4475" y="237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0" name="Freeform 51"/>
              <p:cNvSpPr>
                <a:spLocks/>
              </p:cNvSpPr>
              <p:nvPr/>
            </p:nvSpPr>
            <p:spPr bwMode="auto">
              <a:xfrm>
                <a:off x="4419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21" name="Freeform 52"/>
              <p:cNvSpPr>
                <a:spLocks/>
              </p:cNvSpPr>
              <p:nvPr/>
            </p:nvSpPr>
            <p:spPr bwMode="auto">
              <a:xfrm>
                <a:off x="4419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4" name="Group 57"/>
            <p:cNvGrpSpPr>
              <a:grpSpLocks/>
            </p:cNvGrpSpPr>
            <p:nvPr/>
          </p:nvGrpSpPr>
          <p:grpSpPr bwMode="auto">
            <a:xfrm>
              <a:off x="4419" y="2351"/>
              <a:ext cx="308" cy="308"/>
              <a:chOff x="4419" y="2351"/>
              <a:chExt cx="308" cy="308"/>
            </a:xfrm>
          </p:grpSpPr>
          <p:sp>
            <p:nvSpPr>
              <p:cNvPr id="616" name="Freeform 54"/>
              <p:cNvSpPr>
                <a:spLocks/>
              </p:cNvSpPr>
              <p:nvPr/>
            </p:nvSpPr>
            <p:spPr bwMode="auto">
              <a:xfrm>
                <a:off x="4475" y="240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7" name="Freeform 55"/>
              <p:cNvSpPr>
                <a:spLocks/>
              </p:cNvSpPr>
              <p:nvPr/>
            </p:nvSpPr>
            <p:spPr bwMode="auto">
              <a:xfrm>
                <a:off x="4419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8" name="Freeform 56"/>
              <p:cNvSpPr>
                <a:spLocks/>
              </p:cNvSpPr>
              <p:nvPr/>
            </p:nvSpPr>
            <p:spPr bwMode="auto">
              <a:xfrm>
                <a:off x="4419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5" name="Group 61"/>
            <p:cNvGrpSpPr>
              <a:grpSpLocks/>
            </p:cNvGrpSpPr>
            <p:nvPr/>
          </p:nvGrpSpPr>
          <p:grpSpPr bwMode="auto">
            <a:xfrm>
              <a:off x="4419" y="2386"/>
              <a:ext cx="308" cy="308"/>
              <a:chOff x="4419" y="2386"/>
              <a:chExt cx="308" cy="308"/>
            </a:xfrm>
          </p:grpSpPr>
          <p:sp>
            <p:nvSpPr>
              <p:cNvPr id="613" name="Freeform 58"/>
              <p:cNvSpPr>
                <a:spLocks/>
              </p:cNvSpPr>
              <p:nvPr/>
            </p:nvSpPr>
            <p:spPr bwMode="auto">
              <a:xfrm>
                <a:off x="4475" y="244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" name="Freeform 59"/>
              <p:cNvSpPr>
                <a:spLocks/>
              </p:cNvSpPr>
              <p:nvPr/>
            </p:nvSpPr>
            <p:spPr bwMode="auto">
              <a:xfrm>
                <a:off x="4419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5" name="Freeform 60"/>
              <p:cNvSpPr>
                <a:spLocks/>
              </p:cNvSpPr>
              <p:nvPr/>
            </p:nvSpPr>
            <p:spPr bwMode="auto">
              <a:xfrm>
                <a:off x="4419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6" name="Group 65"/>
            <p:cNvGrpSpPr>
              <a:grpSpLocks/>
            </p:cNvGrpSpPr>
            <p:nvPr/>
          </p:nvGrpSpPr>
          <p:grpSpPr bwMode="auto">
            <a:xfrm>
              <a:off x="4419" y="2421"/>
              <a:ext cx="308" cy="308"/>
              <a:chOff x="4419" y="2421"/>
              <a:chExt cx="308" cy="308"/>
            </a:xfrm>
          </p:grpSpPr>
          <p:sp>
            <p:nvSpPr>
              <p:cNvPr id="610" name="Freeform 62"/>
              <p:cNvSpPr>
                <a:spLocks/>
              </p:cNvSpPr>
              <p:nvPr/>
            </p:nvSpPr>
            <p:spPr bwMode="auto">
              <a:xfrm>
                <a:off x="4475" y="247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1" name="Freeform 63"/>
              <p:cNvSpPr>
                <a:spLocks/>
              </p:cNvSpPr>
              <p:nvPr/>
            </p:nvSpPr>
            <p:spPr bwMode="auto">
              <a:xfrm>
                <a:off x="4419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2" name="Freeform 64"/>
              <p:cNvSpPr>
                <a:spLocks/>
              </p:cNvSpPr>
              <p:nvPr/>
            </p:nvSpPr>
            <p:spPr bwMode="auto">
              <a:xfrm>
                <a:off x="4419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7" name="Group 69"/>
            <p:cNvGrpSpPr>
              <a:grpSpLocks/>
            </p:cNvGrpSpPr>
            <p:nvPr/>
          </p:nvGrpSpPr>
          <p:grpSpPr bwMode="auto">
            <a:xfrm>
              <a:off x="4419" y="2449"/>
              <a:ext cx="308" cy="308"/>
              <a:chOff x="4419" y="2449"/>
              <a:chExt cx="308" cy="308"/>
            </a:xfrm>
          </p:grpSpPr>
          <p:sp>
            <p:nvSpPr>
              <p:cNvPr id="607" name="Freeform 66"/>
              <p:cNvSpPr>
                <a:spLocks/>
              </p:cNvSpPr>
              <p:nvPr/>
            </p:nvSpPr>
            <p:spPr bwMode="auto">
              <a:xfrm>
                <a:off x="4475" y="250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8" name="Freeform 67"/>
              <p:cNvSpPr>
                <a:spLocks/>
              </p:cNvSpPr>
              <p:nvPr/>
            </p:nvSpPr>
            <p:spPr bwMode="auto">
              <a:xfrm>
                <a:off x="4419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9" name="Freeform 68"/>
              <p:cNvSpPr>
                <a:spLocks/>
              </p:cNvSpPr>
              <p:nvPr/>
            </p:nvSpPr>
            <p:spPr bwMode="auto">
              <a:xfrm>
                <a:off x="4419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8" name="Group 73"/>
            <p:cNvGrpSpPr>
              <a:grpSpLocks/>
            </p:cNvGrpSpPr>
            <p:nvPr/>
          </p:nvGrpSpPr>
          <p:grpSpPr bwMode="auto">
            <a:xfrm>
              <a:off x="4419" y="2484"/>
              <a:ext cx="308" cy="308"/>
              <a:chOff x="4419" y="2484"/>
              <a:chExt cx="308" cy="308"/>
            </a:xfrm>
          </p:grpSpPr>
          <p:sp>
            <p:nvSpPr>
              <p:cNvPr id="604" name="Freeform 70"/>
              <p:cNvSpPr>
                <a:spLocks/>
              </p:cNvSpPr>
              <p:nvPr/>
            </p:nvSpPr>
            <p:spPr bwMode="auto">
              <a:xfrm>
                <a:off x="4475" y="2540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5" name="Freeform 71"/>
              <p:cNvSpPr>
                <a:spLocks/>
              </p:cNvSpPr>
              <p:nvPr/>
            </p:nvSpPr>
            <p:spPr bwMode="auto">
              <a:xfrm>
                <a:off x="4419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6" name="Freeform 72"/>
              <p:cNvSpPr>
                <a:spLocks/>
              </p:cNvSpPr>
              <p:nvPr/>
            </p:nvSpPr>
            <p:spPr bwMode="auto">
              <a:xfrm>
                <a:off x="4419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59" name="Group 77"/>
            <p:cNvGrpSpPr>
              <a:grpSpLocks/>
            </p:cNvGrpSpPr>
            <p:nvPr/>
          </p:nvGrpSpPr>
          <p:grpSpPr bwMode="auto">
            <a:xfrm>
              <a:off x="4419" y="2519"/>
              <a:ext cx="308" cy="308"/>
              <a:chOff x="4419" y="2519"/>
              <a:chExt cx="308" cy="308"/>
            </a:xfrm>
          </p:grpSpPr>
          <p:sp>
            <p:nvSpPr>
              <p:cNvPr id="601" name="Freeform 74"/>
              <p:cNvSpPr>
                <a:spLocks/>
              </p:cNvSpPr>
              <p:nvPr/>
            </p:nvSpPr>
            <p:spPr bwMode="auto">
              <a:xfrm>
                <a:off x="4475" y="257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2" name="Freeform 75"/>
              <p:cNvSpPr>
                <a:spLocks/>
              </p:cNvSpPr>
              <p:nvPr/>
            </p:nvSpPr>
            <p:spPr bwMode="auto">
              <a:xfrm>
                <a:off x="4419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3" name="Freeform 76"/>
              <p:cNvSpPr>
                <a:spLocks/>
              </p:cNvSpPr>
              <p:nvPr/>
            </p:nvSpPr>
            <p:spPr bwMode="auto">
              <a:xfrm>
                <a:off x="4419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0" name="Group 81"/>
            <p:cNvGrpSpPr>
              <a:grpSpLocks/>
            </p:cNvGrpSpPr>
            <p:nvPr/>
          </p:nvGrpSpPr>
          <p:grpSpPr bwMode="auto">
            <a:xfrm>
              <a:off x="4419" y="2547"/>
              <a:ext cx="308" cy="308"/>
              <a:chOff x="4419" y="2547"/>
              <a:chExt cx="308" cy="308"/>
            </a:xfrm>
          </p:grpSpPr>
          <p:sp>
            <p:nvSpPr>
              <p:cNvPr id="598" name="Freeform 78"/>
              <p:cNvSpPr>
                <a:spLocks/>
              </p:cNvSpPr>
              <p:nvPr/>
            </p:nvSpPr>
            <p:spPr bwMode="auto">
              <a:xfrm>
                <a:off x="4475" y="260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9" name="Freeform 79"/>
              <p:cNvSpPr>
                <a:spLocks/>
              </p:cNvSpPr>
              <p:nvPr/>
            </p:nvSpPr>
            <p:spPr bwMode="auto">
              <a:xfrm>
                <a:off x="4419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0" name="Freeform 80"/>
              <p:cNvSpPr>
                <a:spLocks/>
              </p:cNvSpPr>
              <p:nvPr/>
            </p:nvSpPr>
            <p:spPr bwMode="auto">
              <a:xfrm>
                <a:off x="4419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1" name="Group 85"/>
            <p:cNvGrpSpPr>
              <a:grpSpLocks/>
            </p:cNvGrpSpPr>
            <p:nvPr/>
          </p:nvGrpSpPr>
          <p:grpSpPr bwMode="auto">
            <a:xfrm>
              <a:off x="4419" y="2582"/>
              <a:ext cx="308" cy="308"/>
              <a:chOff x="4419" y="2582"/>
              <a:chExt cx="308" cy="308"/>
            </a:xfrm>
          </p:grpSpPr>
          <p:sp>
            <p:nvSpPr>
              <p:cNvPr id="595" name="Freeform 82"/>
              <p:cNvSpPr>
                <a:spLocks/>
              </p:cNvSpPr>
              <p:nvPr/>
            </p:nvSpPr>
            <p:spPr bwMode="auto">
              <a:xfrm>
                <a:off x="4475" y="263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6" name="Freeform 83"/>
              <p:cNvSpPr>
                <a:spLocks/>
              </p:cNvSpPr>
              <p:nvPr/>
            </p:nvSpPr>
            <p:spPr bwMode="auto">
              <a:xfrm>
                <a:off x="4419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7" name="Freeform 84"/>
              <p:cNvSpPr>
                <a:spLocks/>
              </p:cNvSpPr>
              <p:nvPr/>
            </p:nvSpPr>
            <p:spPr bwMode="auto">
              <a:xfrm>
                <a:off x="4419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62" name="Group 89"/>
            <p:cNvGrpSpPr>
              <a:grpSpLocks/>
            </p:cNvGrpSpPr>
            <p:nvPr/>
          </p:nvGrpSpPr>
          <p:grpSpPr bwMode="auto">
            <a:xfrm>
              <a:off x="4419" y="2617"/>
              <a:ext cx="308" cy="308"/>
              <a:chOff x="4419" y="2617"/>
              <a:chExt cx="308" cy="308"/>
            </a:xfrm>
          </p:grpSpPr>
          <p:sp>
            <p:nvSpPr>
              <p:cNvPr id="592" name="Freeform 86"/>
              <p:cNvSpPr>
                <a:spLocks/>
              </p:cNvSpPr>
              <p:nvPr/>
            </p:nvSpPr>
            <p:spPr bwMode="auto">
              <a:xfrm>
                <a:off x="4475" y="267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3" name="Freeform 87"/>
              <p:cNvSpPr>
                <a:spLocks/>
              </p:cNvSpPr>
              <p:nvPr/>
            </p:nvSpPr>
            <p:spPr bwMode="auto">
              <a:xfrm>
                <a:off x="4419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94" name="Freeform 88"/>
              <p:cNvSpPr>
                <a:spLocks/>
              </p:cNvSpPr>
              <p:nvPr/>
            </p:nvSpPr>
            <p:spPr bwMode="auto">
              <a:xfrm>
                <a:off x="4419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63" name="Freeform 90"/>
            <p:cNvSpPr>
              <a:spLocks noEditPoints="1"/>
            </p:cNvSpPr>
            <p:nvPr/>
          </p:nvSpPr>
          <p:spPr bwMode="auto">
            <a:xfrm>
              <a:off x="2085" y="2854"/>
              <a:ext cx="654" cy="762"/>
            </a:xfrm>
            <a:custGeom>
              <a:avLst/>
              <a:gdLst>
                <a:gd name="T0" fmla="*/ 21 w 654"/>
                <a:gd name="T1" fmla="*/ 0 h 762"/>
                <a:gd name="T2" fmla="*/ 24 w 654"/>
                <a:gd name="T3" fmla="*/ 69 h 762"/>
                <a:gd name="T4" fmla="*/ 35 w 654"/>
                <a:gd name="T5" fmla="*/ 136 h 762"/>
                <a:gd name="T6" fmla="*/ 53 w 654"/>
                <a:gd name="T7" fmla="*/ 203 h 762"/>
                <a:gd name="T8" fmla="*/ 76 w 654"/>
                <a:gd name="T9" fmla="*/ 267 h 762"/>
                <a:gd name="T10" fmla="*/ 104 w 654"/>
                <a:gd name="T11" fmla="*/ 330 h 762"/>
                <a:gd name="T12" fmla="*/ 138 w 654"/>
                <a:gd name="T13" fmla="*/ 390 h 762"/>
                <a:gd name="T14" fmla="*/ 177 w 654"/>
                <a:gd name="T15" fmla="*/ 447 h 762"/>
                <a:gd name="T16" fmla="*/ 220 w 654"/>
                <a:gd name="T17" fmla="*/ 499 h 762"/>
                <a:gd name="T18" fmla="*/ 267 w 654"/>
                <a:gd name="T19" fmla="*/ 548 h 762"/>
                <a:gd name="T20" fmla="*/ 316 w 654"/>
                <a:gd name="T21" fmla="*/ 593 h 762"/>
                <a:gd name="T22" fmla="*/ 369 w 654"/>
                <a:gd name="T23" fmla="*/ 631 h 762"/>
                <a:gd name="T24" fmla="*/ 424 w 654"/>
                <a:gd name="T25" fmla="*/ 664 h 762"/>
                <a:gd name="T26" fmla="*/ 480 w 654"/>
                <a:gd name="T27" fmla="*/ 690 h 762"/>
                <a:gd name="T28" fmla="*/ 537 w 654"/>
                <a:gd name="T29" fmla="*/ 709 h 762"/>
                <a:gd name="T30" fmla="*/ 604 w 654"/>
                <a:gd name="T31" fmla="*/ 722 h 762"/>
                <a:gd name="T32" fmla="*/ 600 w 654"/>
                <a:gd name="T33" fmla="*/ 742 h 762"/>
                <a:gd name="T34" fmla="*/ 531 w 654"/>
                <a:gd name="T35" fmla="*/ 729 h 762"/>
                <a:gd name="T36" fmla="*/ 471 w 654"/>
                <a:gd name="T37" fmla="*/ 709 h 762"/>
                <a:gd name="T38" fmla="*/ 413 w 654"/>
                <a:gd name="T39" fmla="*/ 682 h 762"/>
                <a:gd name="T40" fmla="*/ 356 w 654"/>
                <a:gd name="T41" fmla="*/ 648 h 762"/>
                <a:gd name="T42" fmla="*/ 302 w 654"/>
                <a:gd name="T43" fmla="*/ 608 h 762"/>
                <a:gd name="T44" fmla="*/ 251 w 654"/>
                <a:gd name="T45" fmla="*/ 563 h 762"/>
                <a:gd name="T46" fmla="*/ 204 w 654"/>
                <a:gd name="T47" fmla="*/ 513 h 762"/>
                <a:gd name="T48" fmla="*/ 160 w 654"/>
                <a:gd name="T49" fmla="*/ 458 h 762"/>
                <a:gd name="T50" fmla="*/ 121 w 654"/>
                <a:gd name="T51" fmla="*/ 400 h 762"/>
                <a:gd name="T52" fmla="*/ 86 w 654"/>
                <a:gd name="T53" fmla="*/ 339 h 762"/>
                <a:gd name="T54" fmla="*/ 56 w 654"/>
                <a:gd name="T55" fmla="*/ 275 h 762"/>
                <a:gd name="T56" fmla="*/ 32 w 654"/>
                <a:gd name="T57" fmla="*/ 208 h 762"/>
                <a:gd name="T58" fmla="*/ 15 w 654"/>
                <a:gd name="T59" fmla="*/ 140 h 762"/>
                <a:gd name="T60" fmla="*/ 3 w 654"/>
                <a:gd name="T61" fmla="*/ 70 h 762"/>
                <a:gd name="T62" fmla="*/ 0 w 654"/>
                <a:gd name="T63" fmla="*/ 2 h 762"/>
                <a:gd name="T64" fmla="*/ 21 w 654"/>
                <a:gd name="T65" fmla="*/ 0 h 762"/>
                <a:gd name="T66" fmla="*/ 594 w 654"/>
                <a:gd name="T67" fmla="*/ 700 h 762"/>
                <a:gd name="T68" fmla="*/ 654 w 654"/>
                <a:gd name="T69" fmla="*/ 736 h 762"/>
                <a:gd name="T70" fmla="*/ 589 w 654"/>
                <a:gd name="T71" fmla="*/ 762 h 762"/>
                <a:gd name="T72" fmla="*/ 594 w 654"/>
                <a:gd name="T73" fmla="*/ 700 h 7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"/>
                <a:gd name="T112" fmla="*/ 0 h 762"/>
                <a:gd name="T113" fmla="*/ 654 w 654"/>
                <a:gd name="T114" fmla="*/ 762 h 7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" h="762">
                  <a:moveTo>
                    <a:pt x="21" y="0"/>
                  </a:moveTo>
                  <a:lnTo>
                    <a:pt x="24" y="69"/>
                  </a:lnTo>
                  <a:lnTo>
                    <a:pt x="35" y="136"/>
                  </a:lnTo>
                  <a:lnTo>
                    <a:pt x="53" y="203"/>
                  </a:lnTo>
                  <a:lnTo>
                    <a:pt x="76" y="267"/>
                  </a:lnTo>
                  <a:lnTo>
                    <a:pt x="104" y="330"/>
                  </a:lnTo>
                  <a:lnTo>
                    <a:pt x="138" y="390"/>
                  </a:lnTo>
                  <a:lnTo>
                    <a:pt x="177" y="447"/>
                  </a:lnTo>
                  <a:lnTo>
                    <a:pt x="220" y="499"/>
                  </a:lnTo>
                  <a:lnTo>
                    <a:pt x="267" y="548"/>
                  </a:lnTo>
                  <a:lnTo>
                    <a:pt x="316" y="593"/>
                  </a:lnTo>
                  <a:lnTo>
                    <a:pt x="369" y="631"/>
                  </a:lnTo>
                  <a:lnTo>
                    <a:pt x="424" y="664"/>
                  </a:lnTo>
                  <a:lnTo>
                    <a:pt x="480" y="690"/>
                  </a:lnTo>
                  <a:lnTo>
                    <a:pt x="537" y="709"/>
                  </a:lnTo>
                  <a:lnTo>
                    <a:pt x="604" y="722"/>
                  </a:lnTo>
                  <a:lnTo>
                    <a:pt x="600" y="742"/>
                  </a:lnTo>
                  <a:lnTo>
                    <a:pt x="531" y="729"/>
                  </a:lnTo>
                  <a:lnTo>
                    <a:pt x="471" y="709"/>
                  </a:lnTo>
                  <a:lnTo>
                    <a:pt x="413" y="682"/>
                  </a:lnTo>
                  <a:lnTo>
                    <a:pt x="356" y="648"/>
                  </a:lnTo>
                  <a:lnTo>
                    <a:pt x="302" y="608"/>
                  </a:lnTo>
                  <a:lnTo>
                    <a:pt x="251" y="563"/>
                  </a:lnTo>
                  <a:lnTo>
                    <a:pt x="204" y="513"/>
                  </a:lnTo>
                  <a:lnTo>
                    <a:pt x="160" y="458"/>
                  </a:lnTo>
                  <a:lnTo>
                    <a:pt x="121" y="400"/>
                  </a:lnTo>
                  <a:lnTo>
                    <a:pt x="86" y="339"/>
                  </a:lnTo>
                  <a:lnTo>
                    <a:pt x="56" y="275"/>
                  </a:lnTo>
                  <a:lnTo>
                    <a:pt x="32" y="208"/>
                  </a:lnTo>
                  <a:lnTo>
                    <a:pt x="15" y="140"/>
                  </a:lnTo>
                  <a:lnTo>
                    <a:pt x="3" y="70"/>
                  </a:lnTo>
                  <a:lnTo>
                    <a:pt x="0" y="2"/>
                  </a:lnTo>
                  <a:lnTo>
                    <a:pt x="21" y="0"/>
                  </a:lnTo>
                  <a:close/>
                  <a:moveTo>
                    <a:pt x="594" y="700"/>
                  </a:moveTo>
                  <a:lnTo>
                    <a:pt x="654" y="736"/>
                  </a:lnTo>
                  <a:lnTo>
                    <a:pt x="589" y="762"/>
                  </a:lnTo>
                  <a:lnTo>
                    <a:pt x="594" y="70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4" name="Freeform 91"/>
            <p:cNvSpPr>
              <a:spLocks noEditPoints="1"/>
            </p:cNvSpPr>
            <p:nvPr/>
          </p:nvSpPr>
          <p:spPr bwMode="auto">
            <a:xfrm>
              <a:off x="3383" y="2855"/>
              <a:ext cx="672" cy="745"/>
            </a:xfrm>
            <a:custGeom>
              <a:avLst/>
              <a:gdLst>
                <a:gd name="T0" fmla="*/ 0 w 672"/>
                <a:gd name="T1" fmla="*/ 725 h 745"/>
                <a:gd name="T2" fmla="*/ 60 w 672"/>
                <a:gd name="T3" fmla="*/ 720 h 745"/>
                <a:gd name="T4" fmla="*/ 119 w 672"/>
                <a:gd name="T5" fmla="*/ 708 h 745"/>
                <a:gd name="T6" fmla="*/ 176 w 672"/>
                <a:gd name="T7" fmla="*/ 689 h 745"/>
                <a:gd name="T8" fmla="*/ 232 w 672"/>
                <a:gd name="T9" fmla="*/ 663 h 745"/>
                <a:gd name="T10" fmla="*/ 287 w 672"/>
                <a:gd name="T11" fmla="*/ 630 h 745"/>
                <a:gd name="T12" fmla="*/ 339 w 672"/>
                <a:gd name="T13" fmla="*/ 591 h 745"/>
                <a:gd name="T14" fmla="*/ 389 w 672"/>
                <a:gd name="T15" fmla="*/ 547 h 745"/>
                <a:gd name="T16" fmla="*/ 435 w 672"/>
                <a:gd name="T17" fmla="*/ 498 h 745"/>
                <a:gd name="T18" fmla="*/ 478 w 672"/>
                <a:gd name="T19" fmla="*/ 445 h 745"/>
                <a:gd name="T20" fmla="*/ 517 w 672"/>
                <a:gd name="T21" fmla="*/ 388 h 745"/>
                <a:gd name="T22" fmla="*/ 551 w 672"/>
                <a:gd name="T23" fmla="*/ 328 h 745"/>
                <a:gd name="T24" fmla="*/ 580 w 672"/>
                <a:gd name="T25" fmla="*/ 265 h 745"/>
                <a:gd name="T26" fmla="*/ 602 w 672"/>
                <a:gd name="T27" fmla="*/ 201 h 745"/>
                <a:gd name="T28" fmla="*/ 619 w 672"/>
                <a:gd name="T29" fmla="*/ 134 h 745"/>
                <a:gd name="T30" fmla="*/ 630 w 672"/>
                <a:gd name="T31" fmla="*/ 67 h 745"/>
                <a:gd name="T32" fmla="*/ 631 w 672"/>
                <a:gd name="T33" fmla="*/ 52 h 745"/>
                <a:gd name="T34" fmla="*/ 652 w 672"/>
                <a:gd name="T35" fmla="*/ 53 h 745"/>
                <a:gd name="T36" fmla="*/ 651 w 672"/>
                <a:gd name="T37" fmla="*/ 70 h 745"/>
                <a:gd name="T38" fmla="*/ 640 w 672"/>
                <a:gd name="T39" fmla="*/ 140 h 745"/>
                <a:gd name="T40" fmla="*/ 622 w 672"/>
                <a:gd name="T41" fmla="*/ 208 h 745"/>
                <a:gd name="T42" fmla="*/ 598 w 672"/>
                <a:gd name="T43" fmla="*/ 275 h 745"/>
                <a:gd name="T44" fmla="*/ 569 w 672"/>
                <a:gd name="T45" fmla="*/ 338 h 745"/>
                <a:gd name="T46" fmla="*/ 534 w 672"/>
                <a:gd name="T47" fmla="*/ 400 h 745"/>
                <a:gd name="T48" fmla="*/ 494 w 672"/>
                <a:gd name="T49" fmla="*/ 458 h 745"/>
                <a:gd name="T50" fmla="*/ 451 w 672"/>
                <a:gd name="T51" fmla="*/ 512 h 745"/>
                <a:gd name="T52" fmla="*/ 402 w 672"/>
                <a:gd name="T53" fmla="*/ 562 h 745"/>
                <a:gd name="T54" fmla="*/ 352 w 672"/>
                <a:gd name="T55" fmla="*/ 608 h 745"/>
                <a:gd name="T56" fmla="*/ 298 w 672"/>
                <a:gd name="T57" fmla="*/ 648 h 745"/>
                <a:gd name="T58" fmla="*/ 241 w 672"/>
                <a:gd name="T59" fmla="*/ 681 h 745"/>
                <a:gd name="T60" fmla="*/ 182 w 672"/>
                <a:gd name="T61" fmla="*/ 708 h 745"/>
                <a:gd name="T62" fmla="*/ 123 w 672"/>
                <a:gd name="T63" fmla="*/ 729 h 745"/>
                <a:gd name="T64" fmla="*/ 61 w 672"/>
                <a:gd name="T65" fmla="*/ 741 h 745"/>
                <a:gd name="T66" fmla="*/ 1 w 672"/>
                <a:gd name="T67" fmla="*/ 745 h 745"/>
                <a:gd name="T68" fmla="*/ 0 w 672"/>
                <a:gd name="T69" fmla="*/ 725 h 745"/>
                <a:gd name="T70" fmla="*/ 609 w 672"/>
                <a:gd name="T71" fmla="*/ 62 h 745"/>
                <a:gd name="T72" fmla="*/ 644 w 672"/>
                <a:gd name="T73" fmla="*/ 0 h 745"/>
                <a:gd name="T74" fmla="*/ 672 w 672"/>
                <a:gd name="T75" fmla="*/ 65 h 745"/>
                <a:gd name="T76" fmla="*/ 609 w 672"/>
                <a:gd name="T77" fmla="*/ 62 h 7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45"/>
                <a:gd name="T119" fmla="*/ 672 w 672"/>
                <a:gd name="T120" fmla="*/ 745 h 7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45">
                  <a:moveTo>
                    <a:pt x="0" y="725"/>
                  </a:moveTo>
                  <a:lnTo>
                    <a:pt x="60" y="720"/>
                  </a:lnTo>
                  <a:lnTo>
                    <a:pt x="119" y="708"/>
                  </a:lnTo>
                  <a:lnTo>
                    <a:pt x="176" y="689"/>
                  </a:lnTo>
                  <a:lnTo>
                    <a:pt x="232" y="663"/>
                  </a:lnTo>
                  <a:lnTo>
                    <a:pt x="287" y="630"/>
                  </a:lnTo>
                  <a:lnTo>
                    <a:pt x="339" y="591"/>
                  </a:lnTo>
                  <a:lnTo>
                    <a:pt x="389" y="547"/>
                  </a:lnTo>
                  <a:lnTo>
                    <a:pt x="435" y="498"/>
                  </a:lnTo>
                  <a:lnTo>
                    <a:pt x="478" y="445"/>
                  </a:lnTo>
                  <a:lnTo>
                    <a:pt x="517" y="388"/>
                  </a:lnTo>
                  <a:lnTo>
                    <a:pt x="551" y="328"/>
                  </a:lnTo>
                  <a:lnTo>
                    <a:pt x="580" y="265"/>
                  </a:lnTo>
                  <a:lnTo>
                    <a:pt x="602" y="201"/>
                  </a:lnTo>
                  <a:lnTo>
                    <a:pt x="619" y="134"/>
                  </a:lnTo>
                  <a:lnTo>
                    <a:pt x="630" y="67"/>
                  </a:lnTo>
                  <a:lnTo>
                    <a:pt x="631" y="52"/>
                  </a:lnTo>
                  <a:lnTo>
                    <a:pt x="652" y="53"/>
                  </a:lnTo>
                  <a:lnTo>
                    <a:pt x="651" y="70"/>
                  </a:lnTo>
                  <a:lnTo>
                    <a:pt x="640" y="140"/>
                  </a:lnTo>
                  <a:lnTo>
                    <a:pt x="622" y="208"/>
                  </a:lnTo>
                  <a:lnTo>
                    <a:pt x="598" y="275"/>
                  </a:lnTo>
                  <a:lnTo>
                    <a:pt x="569" y="338"/>
                  </a:lnTo>
                  <a:lnTo>
                    <a:pt x="534" y="400"/>
                  </a:lnTo>
                  <a:lnTo>
                    <a:pt x="494" y="458"/>
                  </a:lnTo>
                  <a:lnTo>
                    <a:pt x="451" y="512"/>
                  </a:lnTo>
                  <a:lnTo>
                    <a:pt x="402" y="562"/>
                  </a:lnTo>
                  <a:lnTo>
                    <a:pt x="352" y="608"/>
                  </a:lnTo>
                  <a:lnTo>
                    <a:pt x="298" y="648"/>
                  </a:lnTo>
                  <a:lnTo>
                    <a:pt x="241" y="681"/>
                  </a:lnTo>
                  <a:lnTo>
                    <a:pt x="182" y="708"/>
                  </a:lnTo>
                  <a:lnTo>
                    <a:pt x="123" y="729"/>
                  </a:lnTo>
                  <a:lnTo>
                    <a:pt x="61" y="741"/>
                  </a:lnTo>
                  <a:lnTo>
                    <a:pt x="1" y="745"/>
                  </a:lnTo>
                  <a:lnTo>
                    <a:pt x="0" y="725"/>
                  </a:lnTo>
                  <a:close/>
                  <a:moveTo>
                    <a:pt x="609" y="62"/>
                  </a:moveTo>
                  <a:lnTo>
                    <a:pt x="644" y="0"/>
                  </a:lnTo>
                  <a:lnTo>
                    <a:pt x="672" y="65"/>
                  </a:lnTo>
                  <a:lnTo>
                    <a:pt x="609" y="6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5" name="Freeform 92"/>
            <p:cNvSpPr>
              <a:spLocks noEditPoints="1"/>
            </p:cNvSpPr>
            <p:nvPr/>
          </p:nvSpPr>
          <p:spPr bwMode="auto">
            <a:xfrm>
              <a:off x="3383" y="1506"/>
              <a:ext cx="654" cy="762"/>
            </a:xfrm>
            <a:custGeom>
              <a:avLst/>
              <a:gdLst>
                <a:gd name="T0" fmla="*/ 633 w 654"/>
                <a:gd name="T1" fmla="*/ 762 h 762"/>
                <a:gd name="T2" fmla="*/ 630 w 654"/>
                <a:gd name="T3" fmla="*/ 693 h 762"/>
                <a:gd name="T4" fmla="*/ 619 w 654"/>
                <a:gd name="T5" fmla="*/ 626 h 762"/>
                <a:gd name="T6" fmla="*/ 602 w 654"/>
                <a:gd name="T7" fmla="*/ 560 h 762"/>
                <a:gd name="T8" fmla="*/ 579 w 654"/>
                <a:gd name="T9" fmla="*/ 495 h 762"/>
                <a:gd name="T10" fmla="*/ 550 w 654"/>
                <a:gd name="T11" fmla="*/ 433 h 762"/>
                <a:gd name="T12" fmla="*/ 516 w 654"/>
                <a:gd name="T13" fmla="*/ 372 h 762"/>
                <a:gd name="T14" fmla="*/ 478 w 654"/>
                <a:gd name="T15" fmla="*/ 316 h 762"/>
                <a:gd name="T16" fmla="*/ 435 w 654"/>
                <a:gd name="T17" fmla="*/ 263 h 762"/>
                <a:gd name="T18" fmla="*/ 388 w 654"/>
                <a:gd name="T19" fmla="*/ 214 h 762"/>
                <a:gd name="T20" fmla="*/ 339 w 654"/>
                <a:gd name="T21" fmla="*/ 170 h 762"/>
                <a:gd name="T22" fmla="*/ 286 w 654"/>
                <a:gd name="T23" fmla="*/ 131 h 762"/>
                <a:gd name="T24" fmla="*/ 231 w 654"/>
                <a:gd name="T25" fmla="*/ 98 h 762"/>
                <a:gd name="T26" fmla="*/ 175 w 654"/>
                <a:gd name="T27" fmla="*/ 72 h 762"/>
                <a:gd name="T28" fmla="*/ 117 w 654"/>
                <a:gd name="T29" fmla="*/ 53 h 762"/>
                <a:gd name="T30" fmla="*/ 51 w 654"/>
                <a:gd name="T31" fmla="*/ 41 h 762"/>
                <a:gd name="T32" fmla="*/ 54 w 654"/>
                <a:gd name="T33" fmla="*/ 20 h 762"/>
                <a:gd name="T34" fmla="*/ 124 w 654"/>
                <a:gd name="T35" fmla="*/ 33 h 762"/>
                <a:gd name="T36" fmla="*/ 184 w 654"/>
                <a:gd name="T37" fmla="*/ 53 h 762"/>
                <a:gd name="T38" fmla="*/ 242 w 654"/>
                <a:gd name="T39" fmla="*/ 80 h 762"/>
                <a:gd name="T40" fmla="*/ 299 w 654"/>
                <a:gd name="T41" fmla="*/ 114 h 762"/>
                <a:gd name="T42" fmla="*/ 352 w 654"/>
                <a:gd name="T43" fmla="*/ 154 h 762"/>
                <a:gd name="T44" fmla="*/ 403 w 654"/>
                <a:gd name="T45" fmla="*/ 199 h 762"/>
                <a:gd name="T46" fmla="*/ 451 w 654"/>
                <a:gd name="T47" fmla="*/ 249 h 762"/>
                <a:gd name="T48" fmla="*/ 495 w 654"/>
                <a:gd name="T49" fmla="*/ 304 h 762"/>
                <a:gd name="T50" fmla="*/ 534 w 654"/>
                <a:gd name="T51" fmla="*/ 362 h 762"/>
                <a:gd name="T52" fmla="*/ 569 w 654"/>
                <a:gd name="T53" fmla="*/ 423 h 762"/>
                <a:gd name="T54" fmla="*/ 599 w 654"/>
                <a:gd name="T55" fmla="*/ 488 h 762"/>
                <a:gd name="T56" fmla="*/ 622 w 654"/>
                <a:gd name="T57" fmla="*/ 554 h 762"/>
                <a:gd name="T58" fmla="*/ 640 w 654"/>
                <a:gd name="T59" fmla="*/ 623 h 762"/>
                <a:gd name="T60" fmla="*/ 651 w 654"/>
                <a:gd name="T61" fmla="*/ 692 h 762"/>
                <a:gd name="T62" fmla="*/ 654 w 654"/>
                <a:gd name="T63" fmla="*/ 761 h 762"/>
                <a:gd name="T64" fmla="*/ 633 w 654"/>
                <a:gd name="T65" fmla="*/ 762 h 762"/>
                <a:gd name="T66" fmla="*/ 60 w 654"/>
                <a:gd name="T67" fmla="*/ 63 h 762"/>
                <a:gd name="T68" fmla="*/ 0 w 654"/>
                <a:gd name="T69" fmla="*/ 26 h 762"/>
                <a:gd name="T70" fmla="*/ 66 w 654"/>
                <a:gd name="T71" fmla="*/ 0 h 762"/>
                <a:gd name="T72" fmla="*/ 60 w 654"/>
                <a:gd name="T73" fmla="*/ 63 h 7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"/>
                <a:gd name="T112" fmla="*/ 0 h 762"/>
                <a:gd name="T113" fmla="*/ 654 w 654"/>
                <a:gd name="T114" fmla="*/ 762 h 7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" h="762">
                  <a:moveTo>
                    <a:pt x="633" y="762"/>
                  </a:moveTo>
                  <a:lnTo>
                    <a:pt x="630" y="693"/>
                  </a:lnTo>
                  <a:lnTo>
                    <a:pt x="619" y="626"/>
                  </a:lnTo>
                  <a:lnTo>
                    <a:pt x="602" y="560"/>
                  </a:lnTo>
                  <a:lnTo>
                    <a:pt x="579" y="495"/>
                  </a:lnTo>
                  <a:lnTo>
                    <a:pt x="550" y="433"/>
                  </a:lnTo>
                  <a:lnTo>
                    <a:pt x="516" y="372"/>
                  </a:lnTo>
                  <a:lnTo>
                    <a:pt x="478" y="316"/>
                  </a:lnTo>
                  <a:lnTo>
                    <a:pt x="435" y="263"/>
                  </a:lnTo>
                  <a:lnTo>
                    <a:pt x="388" y="214"/>
                  </a:lnTo>
                  <a:lnTo>
                    <a:pt x="339" y="170"/>
                  </a:lnTo>
                  <a:lnTo>
                    <a:pt x="286" y="131"/>
                  </a:lnTo>
                  <a:lnTo>
                    <a:pt x="231" y="98"/>
                  </a:lnTo>
                  <a:lnTo>
                    <a:pt x="175" y="72"/>
                  </a:lnTo>
                  <a:lnTo>
                    <a:pt x="117" y="53"/>
                  </a:lnTo>
                  <a:lnTo>
                    <a:pt x="51" y="41"/>
                  </a:lnTo>
                  <a:lnTo>
                    <a:pt x="54" y="20"/>
                  </a:lnTo>
                  <a:lnTo>
                    <a:pt x="124" y="33"/>
                  </a:lnTo>
                  <a:lnTo>
                    <a:pt x="184" y="53"/>
                  </a:lnTo>
                  <a:lnTo>
                    <a:pt x="242" y="80"/>
                  </a:lnTo>
                  <a:lnTo>
                    <a:pt x="299" y="114"/>
                  </a:lnTo>
                  <a:lnTo>
                    <a:pt x="352" y="154"/>
                  </a:lnTo>
                  <a:lnTo>
                    <a:pt x="403" y="199"/>
                  </a:lnTo>
                  <a:lnTo>
                    <a:pt x="451" y="249"/>
                  </a:lnTo>
                  <a:lnTo>
                    <a:pt x="495" y="304"/>
                  </a:lnTo>
                  <a:lnTo>
                    <a:pt x="534" y="362"/>
                  </a:lnTo>
                  <a:lnTo>
                    <a:pt x="569" y="423"/>
                  </a:lnTo>
                  <a:lnTo>
                    <a:pt x="599" y="488"/>
                  </a:lnTo>
                  <a:lnTo>
                    <a:pt x="622" y="554"/>
                  </a:lnTo>
                  <a:lnTo>
                    <a:pt x="640" y="623"/>
                  </a:lnTo>
                  <a:lnTo>
                    <a:pt x="651" y="692"/>
                  </a:lnTo>
                  <a:lnTo>
                    <a:pt x="654" y="761"/>
                  </a:lnTo>
                  <a:lnTo>
                    <a:pt x="633" y="762"/>
                  </a:lnTo>
                  <a:close/>
                  <a:moveTo>
                    <a:pt x="60" y="63"/>
                  </a:moveTo>
                  <a:lnTo>
                    <a:pt x="0" y="26"/>
                  </a:lnTo>
                  <a:lnTo>
                    <a:pt x="66" y="0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66" name="Group 95"/>
            <p:cNvGrpSpPr>
              <a:grpSpLocks/>
            </p:cNvGrpSpPr>
            <p:nvPr/>
          </p:nvGrpSpPr>
          <p:grpSpPr bwMode="auto">
            <a:xfrm>
              <a:off x="4993" y="1238"/>
              <a:ext cx="644" cy="350"/>
              <a:chOff x="4993" y="1238"/>
              <a:chExt cx="644" cy="350"/>
            </a:xfrm>
          </p:grpSpPr>
          <p:sp>
            <p:nvSpPr>
              <p:cNvPr id="590" name="Rectangle 93"/>
              <p:cNvSpPr>
                <a:spLocks noChangeArrowheads="1"/>
              </p:cNvSpPr>
              <p:nvPr/>
            </p:nvSpPr>
            <p:spPr bwMode="auto">
              <a:xfrm>
                <a:off x="4993" y="1238"/>
                <a:ext cx="644" cy="3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/>
              </a:p>
            </p:txBody>
          </p:sp>
          <p:sp>
            <p:nvSpPr>
              <p:cNvPr id="591" name="Rectangle 94"/>
              <p:cNvSpPr>
                <a:spLocks noChangeArrowheads="1"/>
              </p:cNvSpPr>
              <p:nvPr/>
            </p:nvSpPr>
            <p:spPr bwMode="auto">
              <a:xfrm>
                <a:off x="4993" y="1238"/>
                <a:ext cx="644" cy="350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MX" sz="18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67" name="Rectangle 96"/>
            <p:cNvSpPr>
              <a:spLocks noChangeArrowheads="1"/>
            </p:cNvSpPr>
            <p:nvPr/>
          </p:nvSpPr>
          <p:spPr bwMode="auto">
            <a:xfrm>
              <a:off x="5325" y="1249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68" name="Rectangle 97"/>
            <p:cNvSpPr>
              <a:spLocks noChangeArrowheads="1"/>
            </p:cNvSpPr>
            <p:nvPr/>
          </p:nvSpPr>
          <p:spPr bwMode="auto">
            <a:xfrm>
              <a:off x="5325" y="135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369" name="Rectangle 98"/>
            <p:cNvSpPr>
              <a:spLocks noChangeArrowheads="1"/>
            </p:cNvSpPr>
            <p:nvPr/>
          </p:nvSpPr>
          <p:spPr bwMode="auto">
            <a:xfrm>
              <a:off x="4853" y="1323"/>
              <a:ext cx="91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200">
                  <a:solidFill>
                    <a:srgbClr val="000000"/>
                  </a:solidFill>
                </a:rPr>
                <a:t>Baja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200">
                  <a:solidFill>
                    <a:srgbClr val="000000"/>
                  </a:solidFill>
                </a:rPr>
                <a:t>Documental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MX" sz="2800">
                <a:solidFill>
                  <a:srgbClr val="FF0000"/>
                </a:solidFill>
              </a:endParaRPr>
            </a:p>
          </p:txBody>
        </p:sp>
        <p:grpSp>
          <p:nvGrpSpPr>
            <p:cNvPr id="370" name="Group 102"/>
            <p:cNvGrpSpPr>
              <a:grpSpLocks/>
            </p:cNvGrpSpPr>
            <p:nvPr/>
          </p:nvGrpSpPr>
          <p:grpSpPr bwMode="auto">
            <a:xfrm>
              <a:off x="4671" y="2253"/>
              <a:ext cx="308" cy="308"/>
              <a:chOff x="4671" y="2253"/>
              <a:chExt cx="308" cy="308"/>
            </a:xfrm>
          </p:grpSpPr>
          <p:sp>
            <p:nvSpPr>
              <p:cNvPr id="587" name="Freeform 99"/>
              <p:cNvSpPr>
                <a:spLocks/>
              </p:cNvSpPr>
              <p:nvPr/>
            </p:nvSpPr>
            <p:spPr bwMode="auto">
              <a:xfrm>
                <a:off x="4727" y="230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8" name="Freeform 100"/>
              <p:cNvSpPr>
                <a:spLocks/>
              </p:cNvSpPr>
              <p:nvPr/>
            </p:nvSpPr>
            <p:spPr bwMode="auto">
              <a:xfrm>
                <a:off x="4671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9" name="Freeform 101"/>
              <p:cNvSpPr>
                <a:spLocks/>
              </p:cNvSpPr>
              <p:nvPr/>
            </p:nvSpPr>
            <p:spPr bwMode="auto">
              <a:xfrm>
                <a:off x="4671" y="225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1" name="Group 106"/>
            <p:cNvGrpSpPr>
              <a:grpSpLocks/>
            </p:cNvGrpSpPr>
            <p:nvPr/>
          </p:nvGrpSpPr>
          <p:grpSpPr bwMode="auto">
            <a:xfrm>
              <a:off x="4671" y="2288"/>
              <a:ext cx="308" cy="308"/>
              <a:chOff x="4671" y="2288"/>
              <a:chExt cx="308" cy="308"/>
            </a:xfrm>
          </p:grpSpPr>
          <p:sp>
            <p:nvSpPr>
              <p:cNvPr id="584" name="Freeform 103"/>
              <p:cNvSpPr>
                <a:spLocks/>
              </p:cNvSpPr>
              <p:nvPr/>
            </p:nvSpPr>
            <p:spPr bwMode="auto">
              <a:xfrm>
                <a:off x="4727" y="234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5" name="Freeform 104"/>
              <p:cNvSpPr>
                <a:spLocks/>
              </p:cNvSpPr>
              <p:nvPr/>
            </p:nvSpPr>
            <p:spPr bwMode="auto">
              <a:xfrm>
                <a:off x="4671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6" name="Freeform 105"/>
              <p:cNvSpPr>
                <a:spLocks/>
              </p:cNvSpPr>
              <p:nvPr/>
            </p:nvSpPr>
            <p:spPr bwMode="auto">
              <a:xfrm>
                <a:off x="4671" y="228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2" name="Group 110"/>
            <p:cNvGrpSpPr>
              <a:grpSpLocks/>
            </p:cNvGrpSpPr>
            <p:nvPr/>
          </p:nvGrpSpPr>
          <p:grpSpPr bwMode="auto">
            <a:xfrm>
              <a:off x="4671" y="2323"/>
              <a:ext cx="308" cy="308"/>
              <a:chOff x="4671" y="2323"/>
              <a:chExt cx="308" cy="308"/>
            </a:xfrm>
          </p:grpSpPr>
          <p:sp>
            <p:nvSpPr>
              <p:cNvPr id="581" name="Freeform 107"/>
              <p:cNvSpPr>
                <a:spLocks/>
              </p:cNvSpPr>
              <p:nvPr/>
            </p:nvSpPr>
            <p:spPr bwMode="auto">
              <a:xfrm>
                <a:off x="4727" y="237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2" name="Freeform 108"/>
              <p:cNvSpPr>
                <a:spLocks/>
              </p:cNvSpPr>
              <p:nvPr/>
            </p:nvSpPr>
            <p:spPr bwMode="auto">
              <a:xfrm>
                <a:off x="4671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3" name="Freeform 109"/>
              <p:cNvSpPr>
                <a:spLocks/>
              </p:cNvSpPr>
              <p:nvPr/>
            </p:nvSpPr>
            <p:spPr bwMode="auto">
              <a:xfrm>
                <a:off x="4671" y="232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3" name="Group 114"/>
            <p:cNvGrpSpPr>
              <a:grpSpLocks/>
            </p:cNvGrpSpPr>
            <p:nvPr/>
          </p:nvGrpSpPr>
          <p:grpSpPr bwMode="auto">
            <a:xfrm>
              <a:off x="4671" y="2351"/>
              <a:ext cx="308" cy="308"/>
              <a:chOff x="4671" y="2351"/>
              <a:chExt cx="308" cy="308"/>
            </a:xfrm>
          </p:grpSpPr>
          <p:sp>
            <p:nvSpPr>
              <p:cNvPr id="578" name="Freeform 111"/>
              <p:cNvSpPr>
                <a:spLocks/>
              </p:cNvSpPr>
              <p:nvPr/>
            </p:nvSpPr>
            <p:spPr bwMode="auto">
              <a:xfrm>
                <a:off x="4727" y="240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9" name="Freeform 112"/>
              <p:cNvSpPr>
                <a:spLocks/>
              </p:cNvSpPr>
              <p:nvPr/>
            </p:nvSpPr>
            <p:spPr bwMode="auto">
              <a:xfrm>
                <a:off x="4671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80" name="Freeform 113"/>
              <p:cNvSpPr>
                <a:spLocks/>
              </p:cNvSpPr>
              <p:nvPr/>
            </p:nvSpPr>
            <p:spPr bwMode="auto">
              <a:xfrm>
                <a:off x="4671" y="235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4" name="Group 118"/>
            <p:cNvGrpSpPr>
              <a:grpSpLocks/>
            </p:cNvGrpSpPr>
            <p:nvPr/>
          </p:nvGrpSpPr>
          <p:grpSpPr bwMode="auto">
            <a:xfrm>
              <a:off x="4671" y="2386"/>
              <a:ext cx="308" cy="308"/>
              <a:chOff x="4671" y="2386"/>
              <a:chExt cx="308" cy="308"/>
            </a:xfrm>
          </p:grpSpPr>
          <p:sp>
            <p:nvSpPr>
              <p:cNvPr id="575" name="Freeform 115"/>
              <p:cNvSpPr>
                <a:spLocks/>
              </p:cNvSpPr>
              <p:nvPr/>
            </p:nvSpPr>
            <p:spPr bwMode="auto">
              <a:xfrm>
                <a:off x="4727" y="244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6" name="Freeform 116"/>
              <p:cNvSpPr>
                <a:spLocks/>
              </p:cNvSpPr>
              <p:nvPr/>
            </p:nvSpPr>
            <p:spPr bwMode="auto">
              <a:xfrm>
                <a:off x="4671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7" name="Freeform 117"/>
              <p:cNvSpPr>
                <a:spLocks/>
              </p:cNvSpPr>
              <p:nvPr/>
            </p:nvSpPr>
            <p:spPr bwMode="auto">
              <a:xfrm>
                <a:off x="4671" y="2386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5" name="Group 122"/>
            <p:cNvGrpSpPr>
              <a:grpSpLocks/>
            </p:cNvGrpSpPr>
            <p:nvPr/>
          </p:nvGrpSpPr>
          <p:grpSpPr bwMode="auto">
            <a:xfrm>
              <a:off x="4671" y="2421"/>
              <a:ext cx="308" cy="308"/>
              <a:chOff x="4671" y="2421"/>
              <a:chExt cx="308" cy="308"/>
            </a:xfrm>
          </p:grpSpPr>
          <p:sp>
            <p:nvSpPr>
              <p:cNvPr id="572" name="Freeform 119"/>
              <p:cNvSpPr>
                <a:spLocks/>
              </p:cNvSpPr>
              <p:nvPr/>
            </p:nvSpPr>
            <p:spPr bwMode="auto">
              <a:xfrm>
                <a:off x="4727" y="247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3" name="Freeform 120"/>
              <p:cNvSpPr>
                <a:spLocks/>
              </p:cNvSpPr>
              <p:nvPr/>
            </p:nvSpPr>
            <p:spPr bwMode="auto">
              <a:xfrm>
                <a:off x="4671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4" name="Freeform 121"/>
              <p:cNvSpPr>
                <a:spLocks/>
              </p:cNvSpPr>
              <p:nvPr/>
            </p:nvSpPr>
            <p:spPr bwMode="auto">
              <a:xfrm>
                <a:off x="4671" y="24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6" name="Group 126"/>
            <p:cNvGrpSpPr>
              <a:grpSpLocks/>
            </p:cNvGrpSpPr>
            <p:nvPr/>
          </p:nvGrpSpPr>
          <p:grpSpPr bwMode="auto">
            <a:xfrm>
              <a:off x="4671" y="2449"/>
              <a:ext cx="308" cy="308"/>
              <a:chOff x="4671" y="2449"/>
              <a:chExt cx="308" cy="308"/>
            </a:xfrm>
          </p:grpSpPr>
          <p:sp>
            <p:nvSpPr>
              <p:cNvPr id="569" name="Freeform 123"/>
              <p:cNvSpPr>
                <a:spLocks/>
              </p:cNvSpPr>
              <p:nvPr/>
            </p:nvSpPr>
            <p:spPr bwMode="auto">
              <a:xfrm>
                <a:off x="4727" y="250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0" name="Freeform 124"/>
              <p:cNvSpPr>
                <a:spLocks/>
              </p:cNvSpPr>
              <p:nvPr/>
            </p:nvSpPr>
            <p:spPr bwMode="auto">
              <a:xfrm>
                <a:off x="4671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71" name="Freeform 125"/>
              <p:cNvSpPr>
                <a:spLocks/>
              </p:cNvSpPr>
              <p:nvPr/>
            </p:nvSpPr>
            <p:spPr bwMode="auto">
              <a:xfrm>
                <a:off x="4671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7" name="Group 130"/>
            <p:cNvGrpSpPr>
              <a:grpSpLocks/>
            </p:cNvGrpSpPr>
            <p:nvPr/>
          </p:nvGrpSpPr>
          <p:grpSpPr bwMode="auto">
            <a:xfrm>
              <a:off x="4671" y="2484"/>
              <a:ext cx="308" cy="308"/>
              <a:chOff x="4671" y="2484"/>
              <a:chExt cx="308" cy="308"/>
            </a:xfrm>
          </p:grpSpPr>
          <p:sp>
            <p:nvSpPr>
              <p:cNvPr id="566" name="Freeform 127"/>
              <p:cNvSpPr>
                <a:spLocks/>
              </p:cNvSpPr>
              <p:nvPr/>
            </p:nvSpPr>
            <p:spPr bwMode="auto">
              <a:xfrm>
                <a:off x="4727" y="2540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7" name="Freeform 128"/>
              <p:cNvSpPr>
                <a:spLocks/>
              </p:cNvSpPr>
              <p:nvPr/>
            </p:nvSpPr>
            <p:spPr bwMode="auto">
              <a:xfrm>
                <a:off x="4671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8" name="Freeform 129"/>
              <p:cNvSpPr>
                <a:spLocks/>
              </p:cNvSpPr>
              <p:nvPr/>
            </p:nvSpPr>
            <p:spPr bwMode="auto">
              <a:xfrm>
                <a:off x="4671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8" name="Group 134"/>
            <p:cNvGrpSpPr>
              <a:grpSpLocks/>
            </p:cNvGrpSpPr>
            <p:nvPr/>
          </p:nvGrpSpPr>
          <p:grpSpPr bwMode="auto">
            <a:xfrm>
              <a:off x="4671" y="2519"/>
              <a:ext cx="308" cy="308"/>
              <a:chOff x="4671" y="2519"/>
              <a:chExt cx="308" cy="308"/>
            </a:xfrm>
          </p:grpSpPr>
          <p:sp>
            <p:nvSpPr>
              <p:cNvPr id="563" name="Freeform 131"/>
              <p:cNvSpPr>
                <a:spLocks/>
              </p:cNvSpPr>
              <p:nvPr/>
            </p:nvSpPr>
            <p:spPr bwMode="auto">
              <a:xfrm>
                <a:off x="4727" y="257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4" name="Freeform 132"/>
              <p:cNvSpPr>
                <a:spLocks/>
              </p:cNvSpPr>
              <p:nvPr/>
            </p:nvSpPr>
            <p:spPr bwMode="auto">
              <a:xfrm>
                <a:off x="4671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5" name="Freeform 133"/>
              <p:cNvSpPr>
                <a:spLocks/>
              </p:cNvSpPr>
              <p:nvPr/>
            </p:nvSpPr>
            <p:spPr bwMode="auto">
              <a:xfrm>
                <a:off x="4671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79" name="Group 138"/>
            <p:cNvGrpSpPr>
              <a:grpSpLocks/>
            </p:cNvGrpSpPr>
            <p:nvPr/>
          </p:nvGrpSpPr>
          <p:grpSpPr bwMode="auto">
            <a:xfrm>
              <a:off x="4671" y="2547"/>
              <a:ext cx="308" cy="308"/>
              <a:chOff x="4671" y="2547"/>
              <a:chExt cx="308" cy="308"/>
            </a:xfrm>
          </p:grpSpPr>
          <p:sp>
            <p:nvSpPr>
              <p:cNvPr id="560" name="Freeform 135"/>
              <p:cNvSpPr>
                <a:spLocks/>
              </p:cNvSpPr>
              <p:nvPr/>
            </p:nvSpPr>
            <p:spPr bwMode="auto">
              <a:xfrm>
                <a:off x="4727" y="260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1" name="Freeform 136"/>
              <p:cNvSpPr>
                <a:spLocks/>
              </p:cNvSpPr>
              <p:nvPr/>
            </p:nvSpPr>
            <p:spPr bwMode="auto">
              <a:xfrm>
                <a:off x="4671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62" name="Freeform 137"/>
              <p:cNvSpPr>
                <a:spLocks/>
              </p:cNvSpPr>
              <p:nvPr/>
            </p:nvSpPr>
            <p:spPr bwMode="auto">
              <a:xfrm>
                <a:off x="4671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0" name="Group 142"/>
            <p:cNvGrpSpPr>
              <a:grpSpLocks/>
            </p:cNvGrpSpPr>
            <p:nvPr/>
          </p:nvGrpSpPr>
          <p:grpSpPr bwMode="auto">
            <a:xfrm>
              <a:off x="4671" y="2582"/>
              <a:ext cx="308" cy="308"/>
              <a:chOff x="4671" y="2582"/>
              <a:chExt cx="308" cy="308"/>
            </a:xfrm>
          </p:grpSpPr>
          <p:sp>
            <p:nvSpPr>
              <p:cNvPr id="557" name="Freeform 139"/>
              <p:cNvSpPr>
                <a:spLocks/>
              </p:cNvSpPr>
              <p:nvPr/>
            </p:nvSpPr>
            <p:spPr bwMode="auto">
              <a:xfrm>
                <a:off x="4727" y="2638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8" name="Freeform 140"/>
              <p:cNvSpPr>
                <a:spLocks/>
              </p:cNvSpPr>
              <p:nvPr/>
            </p:nvSpPr>
            <p:spPr bwMode="auto">
              <a:xfrm>
                <a:off x="4671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9" name="Freeform 141"/>
              <p:cNvSpPr>
                <a:spLocks/>
              </p:cNvSpPr>
              <p:nvPr/>
            </p:nvSpPr>
            <p:spPr bwMode="auto">
              <a:xfrm>
                <a:off x="4671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1" name="Group 146"/>
            <p:cNvGrpSpPr>
              <a:grpSpLocks/>
            </p:cNvGrpSpPr>
            <p:nvPr/>
          </p:nvGrpSpPr>
          <p:grpSpPr bwMode="auto">
            <a:xfrm>
              <a:off x="4671" y="2617"/>
              <a:ext cx="308" cy="308"/>
              <a:chOff x="4671" y="2617"/>
              <a:chExt cx="308" cy="308"/>
            </a:xfrm>
          </p:grpSpPr>
          <p:sp>
            <p:nvSpPr>
              <p:cNvPr id="554" name="Freeform 143"/>
              <p:cNvSpPr>
                <a:spLocks/>
              </p:cNvSpPr>
              <p:nvPr/>
            </p:nvSpPr>
            <p:spPr bwMode="auto">
              <a:xfrm>
                <a:off x="4727" y="267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5" name="Freeform 144"/>
              <p:cNvSpPr>
                <a:spLocks/>
              </p:cNvSpPr>
              <p:nvPr/>
            </p:nvSpPr>
            <p:spPr bwMode="auto">
              <a:xfrm>
                <a:off x="4671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6" name="Freeform 145"/>
              <p:cNvSpPr>
                <a:spLocks/>
              </p:cNvSpPr>
              <p:nvPr/>
            </p:nvSpPr>
            <p:spPr bwMode="auto">
              <a:xfrm>
                <a:off x="4671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2" name="Group 151"/>
            <p:cNvGrpSpPr>
              <a:grpSpLocks/>
            </p:cNvGrpSpPr>
            <p:nvPr/>
          </p:nvGrpSpPr>
          <p:grpSpPr bwMode="auto">
            <a:xfrm>
              <a:off x="2249" y="2862"/>
              <a:ext cx="742" cy="287"/>
              <a:chOff x="2249" y="2862"/>
              <a:chExt cx="742" cy="287"/>
            </a:xfrm>
          </p:grpSpPr>
          <p:sp>
            <p:nvSpPr>
              <p:cNvPr id="550" name="Freeform 147"/>
              <p:cNvSpPr>
                <a:spLocks/>
              </p:cNvSpPr>
              <p:nvPr/>
            </p:nvSpPr>
            <p:spPr bwMode="auto">
              <a:xfrm>
                <a:off x="2249" y="2862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1" name="Freeform 148"/>
              <p:cNvSpPr>
                <a:spLocks/>
              </p:cNvSpPr>
              <p:nvPr/>
            </p:nvSpPr>
            <p:spPr bwMode="auto">
              <a:xfrm>
                <a:off x="2898" y="3113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2" name="Freeform 149"/>
              <p:cNvSpPr>
                <a:spLocks/>
              </p:cNvSpPr>
              <p:nvPr/>
            </p:nvSpPr>
            <p:spPr bwMode="auto">
              <a:xfrm>
                <a:off x="2249" y="2862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53" name="Freeform 150"/>
              <p:cNvSpPr>
                <a:spLocks/>
              </p:cNvSpPr>
              <p:nvPr/>
            </p:nvSpPr>
            <p:spPr bwMode="auto">
              <a:xfrm>
                <a:off x="2898" y="3113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83" name="Rectangle 152"/>
            <p:cNvSpPr>
              <a:spLocks noChangeArrowheads="1"/>
            </p:cNvSpPr>
            <p:nvPr/>
          </p:nvSpPr>
          <p:spPr bwMode="auto">
            <a:xfrm>
              <a:off x="2254" y="2872"/>
              <a:ext cx="727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900" b="0">
                  <a:solidFill>
                    <a:srgbClr val="000000"/>
                  </a:solidFill>
                  <a:latin typeface="Small Fonts"/>
                </a:rPr>
                <a:t>Políticas Generales;  y</a:t>
              </a:r>
              <a:endParaRPr lang="es-ES" altLang="es-MX" sz="2000"/>
            </a:p>
          </p:txBody>
        </p:sp>
        <p:sp>
          <p:nvSpPr>
            <p:cNvPr id="384" name="Rectangle 153"/>
            <p:cNvSpPr>
              <a:spLocks noChangeArrowheads="1"/>
            </p:cNvSpPr>
            <p:nvPr/>
          </p:nvSpPr>
          <p:spPr bwMode="auto">
            <a:xfrm>
              <a:off x="2254" y="2995"/>
              <a:ext cx="751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900" b="0">
                  <a:solidFill>
                    <a:srgbClr val="000000"/>
                  </a:solidFill>
                  <a:latin typeface="Small Fonts"/>
                </a:rPr>
                <a:t>Políticas de Operación.</a:t>
              </a:r>
              <a:endParaRPr lang="es-ES" altLang="es-MX" sz="2000"/>
            </a:p>
          </p:txBody>
        </p:sp>
        <p:sp>
          <p:nvSpPr>
            <p:cNvPr id="385" name="Rectangle 154"/>
            <p:cNvSpPr>
              <a:spLocks noChangeArrowheads="1"/>
            </p:cNvSpPr>
            <p:nvPr/>
          </p:nvSpPr>
          <p:spPr bwMode="auto">
            <a:xfrm>
              <a:off x="2274" y="3040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grpSp>
          <p:nvGrpSpPr>
            <p:cNvPr id="386" name="Group 158"/>
            <p:cNvGrpSpPr>
              <a:grpSpLocks/>
            </p:cNvGrpSpPr>
            <p:nvPr/>
          </p:nvGrpSpPr>
          <p:grpSpPr bwMode="auto">
            <a:xfrm>
              <a:off x="2095" y="1273"/>
              <a:ext cx="238" cy="245"/>
              <a:chOff x="2095" y="1273"/>
              <a:chExt cx="238" cy="245"/>
            </a:xfrm>
          </p:grpSpPr>
          <p:sp>
            <p:nvSpPr>
              <p:cNvPr id="547" name="Freeform 155"/>
              <p:cNvSpPr>
                <a:spLocks/>
              </p:cNvSpPr>
              <p:nvPr/>
            </p:nvSpPr>
            <p:spPr bwMode="auto">
              <a:xfrm>
                <a:off x="2151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8" name="Freeform 156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9" name="Freeform 157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7" name="Group 162"/>
            <p:cNvGrpSpPr>
              <a:grpSpLocks/>
            </p:cNvGrpSpPr>
            <p:nvPr/>
          </p:nvGrpSpPr>
          <p:grpSpPr bwMode="auto">
            <a:xfrm>
              <a:off x="2095" y="1315"/>
              <a:ext cx="238" cy="245"/>
              <a:chOff x="2095" y="1315"/>
              <a:chExt cx="238" cy="245"/>
            </a:xfrm>
          </p:grpSpPr>
          <p:sp>
            <p:nvSpPr>
              <p:cNvPr id="544" name="Freeform 159"/>
              <p:cNvSpPr>
                <a:spLocks/>
              </p:cNvSpPr>
              <p:nvPr/>
            </p:nvSpPr>
            <p:spPr bwMode="auto">
              <a:xfrm>
                <a:off x="215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5" name="Freeform 160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6" name="Freeform 161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8" name="Group 166"/>
            <p:cNvGrpSpPr>
              <a:grpSpLocks/>
            </p:cNvGrpSpPr>
            <p:nvPr/>
          </p:nvGrpSpPr>
          <p:grpSpPr bwMode="auto">
            <a:xfrm>
              <a:off x="2095" y="1343"/>
              <a:ext cx="238" cy="245"/>
              <a:chOff x="2095" y="1343"/>
              <a:chExt cx="238" cy="245"/>
            </a:xfrm>
          </p:grpSpPr>
          <p:sp>
            <p:nvSpPr>
              <p:cNvPr id="541" name="Freeform 163"/>
              <p:cNvSpPr>
                <a:spLocks/>
              </p:cNvSpPr>
              <p:nvPr/>
            </p:nvSpPr>
            <p:spPr bwMode="auto">
              <a:xfrm>
                <a:off x="2151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2" name="Freeform 164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3" name="Freeform 165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89" name="Group 170"/>
            <p:cNvGrpSpPr>
              <a:grpSpLocks/>
            </p:cNvGrpSpPr>
            <p:nvPr/>
          </p:nvGrpSpPr>
          <p:grpSpPr bwMode="auto">
            <a:xfrm>
              <a:off x="2095" y="1371"/>
              <a:ext cx="238" cy="245"/>
              <a:chOff x="2095" y="1371"/>
              <a:chExt cx="238" cy="245"/>
            </a:xfrm>
          </p:grpSpPr>
          <p:sp>
            <p:nvSpPr>
              <p:cNvPr id="538" name="Freeform 167"/>
              <p:cNvSpPr>
                <a:spLocks/>
              </p:cNvSpPr>
              <p:nvPr/>
            </p:nvSpPr>
            <p:spPr bwMode="auto">
              <a:xfrm>
                <a:off x="2151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9" name="Freeform 168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40" name="Freeform 169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0" name="Group 174"/>
            <p:cNvGrpSpPr>
              <a:grpSpLocks/>
            </p:cNvGrpSpPr>
            <p:nvPr/>
          </p:nvGrpSpPr>
          <p:grpSpPr bwMode="auto">
            <a:xfrm>
              <a:off x="2095" y="1413"/>
              <a:ext cx="238" cy="245"/>
              <a:chOff x="2095" y="1413"/>
              <a:chExt cx="238" cy="245"/>
            </a:xfrm>
          </p:grpSpPr>
          <p:sp>
            <p:nvSpPr>
              <p:cNvPr id="535" name="Freeform 171"/>
              <p:cNvSpPr>
                <a:spLocks/>
              </p:cNvSpPr>
              <p:nvPr/>
            </p:nvSpPr>
            <p:spPr bwMode="auto">
              <a:xfrm>
                <a:off x="215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6" name="Freeform 172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7" name="Freeform 173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1" name="Group 178"/>
            <p:cNvGrpSpPr>
              <a:grpSpLocks/>
            </p:cNvGrpSpPr>
            <p:nvPr/>
          </p:nvGrpSpPr>
          <p:grpSpPr bwMode="auto">
            <a:xfrm>
              <a:off x="2095" y="1441"/>
              <a:ext cx="238" cy="245"/>
              <a:chOff x="2095" y="1441"/>
              <a:chExt cx="238" cy="245"/>
            </a:xfrm>
          </p:grpSpPr>
          <p:sp>
            <p:nvSpPr>
              <p:cNvPr id="532" name="Freeform 175"/>
              <p:cNvSpPr>
                <a:spLocks/>
              </p:cNvSpPr>
              <p:nvPr/>
            </p:nvSpPr>
            <p:spPr bwMode="auto">
              <a:xfrm>
                <a:off x="215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3" name="Freeform 176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4" name="Freeform 177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2" name="Group 182"/>
            <p:cNvGrpSpPr>
              <a:grpSpLocks/>
            </p:cNvGrpSpPr>
            <p:nvPr/>
          </p:nvGrpSpPr>
          <p:grpSpPr bwMode="auto">
            <a:xfrm>
              <a:off x="2095" y="1469"/>
              <a:ext cx="238" cy="245"/>
              <a:chOff x="2095" y="1469"/>
              <a:chExt cx="238" cy="245"/>
            </a:xfrm>
          </p:grpSpPr>
          <p:sp>
            <p:nvSpPr>
              <p:cNvPr id="529" name="Freeform 179"/>
              <p:cNvSpPr>
                <a:spLocks/>
              </p:cNvSpPr>
              <p:nvPr/>
            </p:nvSpPr>
            <p:spPr bwMode="auto">
              <a:xfrm>
                <a:off x="2151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0" name="Freeform 180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31" name="Freeform 181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3" name="Group 186"/>
            <p:cNvGrpSpPr>
              <a:grpSpLocks/>
            </p:cNvGrpSpPr>
            <p:nvPr/>
          </p:nvGrpSpPr>
          <p:grpSpPr bwMode="auto">
            <a:xfrm>
              <a:off x="2095" y="1497"/>
              <a:ext cx="238" cy="245"/>
              <a:chOff x="2095" y="1497"/>
              <a:chExt cx="238" cy="245"/>
            </a:xfrm>
          </p:grpSpPr>
          <p:sp>
            <p:nvSpPr>
              <p:cNvPr id="526" name="Freeform 183"/>
              <p:cNvSpPr>
                <a:spLocks/>
              </p:cNvSpPr>
              <p:nvPr/>
            </p:nvSpPr>
            <p:spPr bwMode="auto">
              <a:xfrm>
                <a:off x="2151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7" name="Freeform 184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8" name="Freeform 185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4" name="Group 190"/>
            <p:cNvGrpSpPr>
              <a:grpSpLocks/>
            </p:cNvGrpSpPr>
            <p:nvPr/>
          </p:nvGrpSpPr>
          <p:grpSpPr bwMode="auto">
            <a:xfrm>
              <a:off x="2095" y="1539"/>
              <a:ext cx="238" cy="245"/>
              <a:chOff x="2095" y="1539"/>
              <a:chExt cx="238" cy="245"/>
            </a:xfrm>
          </p:grpSpPr>
          <p:sp>
            <p:nvSpPr>
              <p:cNvPr id="523" name="Freeform 187"/>
              <p:cNvSpPr>
                <a:spLocks/>
              </p:cNvSpPr>
              <p:nvPr/>
            </p:nvSpPr>
            <p:spPr bwMode="auto">
              <a:xfrm>
                <a:off x="2151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4" name="Freeform 188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5" name="Freeform 189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5" name="Group 194"/>
            <p:cNvGrpSpPr>
              <a:grpSpLocks/>
            </p:cNvGrpSpPr>
            <p:nvPr/>
          </p:nvGrpSpPr>
          <p:grpSpPr bwMode="auto">
            <a:xfrm>
              <a:off x="2095" y="1567"/>
              <a:ext cx="238" cy="245"/>
              <a:chOff x="2095" y="1567"/>
              <a:chExt cx="238" cy="245"/>
            </a:xfrm>
          </p:grpSpPr>
          <p:sp>
            <p:nvSpPr>
              <p:cNvPr id="520" name="Freeform 191"/>
              <p:cNvSpPr>
                <a:spLocks/>
              </p:cNvSpPr>
              <p:nvPr/>
            </p:nvSpPr>
            <p:spPr bwMode="auto">
              <a:xfrm>
                <a:off x="2151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1" name="Freeform 192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" name="Freeform 193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6" name="Group 198"/>
            <p:cNvGrpSpPr>
              <a:grpSpLocks/>
            </p:cNvGrpSpPr>
            <p:nvPr/>
          </p:nvGrpSpPr>
          <p:grpSpPr bwMode="auto">
            <a:xfrm>
              <a:off x="2095" y="1609"/>
              <a:ext cx="238" cy="245"/>
              <a:chOff x="2095" y="1609"/>
              <a:chExt cx="238" cy="245"/>
            </a:xfrm>
          </p:grpSpPr>
          <p:sp>
            <p:nvSpPr>
              <p:cNvPr id="517" name="Freeform 195"/>
              <p:cNvSpPr>
                <a:spLocks/>
              </p:cNvSpPr>
              <p:nvPr/>
            </p:nvSpPr>
            <p:spPr bwMode="auto">
              <a:xfrm>
                <a:off x="2151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8" name="Freeform 196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9" name="Freeform 197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7" name="Group 202"/>
            <p:cNvGrpSpPr>
              <a:grpSpLocks/>
            </p:cNvGrpSpPr>
            <p:nvPr/>
          </p:nvGrpSpPr>
          <p:grpSpPr bwMode="auto">
            <a:xfrm>
              <a:off x="2095" y="1637"/>
              <a:ext cx="238" cy="245"/>
              <a:chOff x="2095" y="1637"/>
              <a:chExt cx="238" cy="245"/>
            </a:xfrm>
          </p:grpSpPr>
          <p:sp>
            <p:nvSpPr>
              <p:cNvPr id="514" name="Freeform 199"/>
              <p:cNvSpPr>
                <a:spLocks/>
              </p:cNvSpPr>
              <p:nvPr/>
            </p:nvSpPr>
            <p:spPr bwMode="auto">
              <a:xfrm>
                <a:off x="2151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5" name="Freeform 200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6" name="Freeform 201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8" name="Group 206"/>
            <p:cNvGrpSpPr>
              <a:grpSpLocks/>
            </p:cNvGrpSpPr>
            <p:nvPr/>
          </p:nvGrpSpPr>
          <p:grpSpPr bwMode="auto">
            <a:xfrm>
              <a:off x="2291" y="1273"/>
              <a:ext cx="238" cy="245"/>
              <a:chOff x="2291" y="1273"/>
              <a:chExt cx="238" cy="245"/>
            </a:xfrm>
          </p:grpSpPr>
          <p:sp>
            <p:nvSpPr>
              <p:cNvPr id="511" name="Freeform 203"/>
              <p:cNvSpPr>
                <a:spLocks/>
              </p:cNvSpPr>
              <p:nvPr/>
            </p:nvSpPr>
            <p:spPr bwMode="auto">
              <a:xfrm>
                <a:off x="234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2" name="Freeform 204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3" name="Freeform 205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399" name="Group 210"/>
            <p:cNvGrpSpPr>
              <a:grpSpLocks/>
            </p:cNvGrpSpPr>
            <p:nvPr/>
          </p:nvGrpSpPr>
          <p:grpSpPr bwMode="auto">
            <a:xfrm>
              <a:off x="2291" y="1315"/>
              <a:ext cx="238" cy="245"/>
              <a:chOff x="2291" y="1315"/>
              <a:chExt cx="238" cy="245"/>
            </a:xfrm>
          </p:grpSpPr>
          <p:sp>
            <p:nvSpPr>
              <p:cNvPr id="508" name="Freeform 207"/>
              <p:cNvSpPr>
                <a:spLocks/>
              </p:cNvSpPr>
              <p:nvPr/>
            </p:nvSpPr>
            <p:spPr bwMode="auto">
              <a:xfrm>
                <a:off x="234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9" name="Freeform 208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10" name="Freeform 209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0" name="Group 214"/>
            <p:cNvGrpSpPr>
              <a:grpSpLocks/>
            </p:cNvGrpSpPr>
            <p:nvPr/>
          </p:nvGrpSpPr>
          <p:grpSpPr bwMode="auto">
            <a:xfrm>
              <a:off x="2291" y="1343"/>
              <a:ext cx="238" cy="245"/>
              <a:chOff x="2291" y="1343"/>
              <a:chExt cx="238" cy="245"/>
            </a:xfrm>
          </p:grpSpPr>
          <p:sp>
            <p:nvSpPr>
              <p:cNvPr id="505" name="Freeform 211"/>
              <p:cNvSpPr>
                <a:spLocks/>
              </p:cNvSpPr>
              <p:nvPr/>
            </p:nvSpPr>
            <p:spPr bwMode="auto">
              <a:xfrm>
                <a:off x="234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6" name="Freeform 212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7" name="Freeform 213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1" name="Group 218"/>
            <p:cNvGrpSpPr>
              <a:grpSpLocks/>
            </p:cNvGrpSpPr>
            <p:nvPr/>
          </p:nvGrpSpPr>
          <p:grpSpPr bwMode="auto">
            <a:xfrm>
              <a:off x="2291" y="1371"/>
              <a:ext cx="238" cy="245"/>
              <a:chOff x="2291" y="1371"/>
              <a:chExt cx="238" cy="245"/>
            </a:xfrm>
          </p:grpSpPr>
          <p:sp>
            <p:nvSpPr>
              <p:cNvPr id="502" name="Freeform 215"/>
              <p:cNvSpPr>
                <a:spLocks/>
              </p:cNvSpPr>
              <p:nvPr/>
            </p:nvSpPr>
            <p:spPr bwMode="auto">
              <a:xfrm>
                <a:off x="234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3" name="Freeform 216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4" name="Freeform 217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2" name="Group 222"/>
            <p:cNvGrpSpPr>
              <a:grpSpLocks/>
            </p:cNvGrpSpPr>
            <p:nvPr/>
          </p:nvGrpSpPr>
          <p:grpSpPr bwMode="auto">
            <a:xfrm>
              <a:off x="2291" y="1413"/>
              <a:ext cx="238" cy="245"/>
              <a:chOff x="2291" y="1413"/>
              <a:chExt cx="238" cy="245"/>
            </a:xfrm>
          </p:grpSpPr>
          <p:sp>
            <p:nvSpPr>
              <p:cNvPr id="499" name="Freeform 219"/>
              <p:cNvSpPr>
                <a:spLocks/>
              </p:cNvSpPr>
              <p:nvPr/>
            </p:nvSpPr>
            <p:spPr bwMode="auto">
              <a:xfrm>
                <a:off x="234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0" name="Freeform 220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01" name="Freeform 221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3" name="Group 226"/>
            <p:cNvGrpSpPr>
              <a:grpSpLocks/>
            </p:cNvGrpSpPr>
            <p:nvPr/>
          </p:nvGrpSpPr>
          <p:grpSpPr bwMode="auto">
            <a:xfrm>
              <a:off x="2291" y="1441"/>
              <a:ext cx="238" cy="245"/>
              <a:chOff x="2291" y="1441"/>
              <a:chExt cx="238" cy="245"/>
            </a:xfrm>
          </p:grpSpPr>
          <p:sp>
            <p:nvSpPr>
              <p:cNvPr id="496" name="Freeform 223"/>
              <p:cNvSpPr>
                <a:spLocks/>
              </p:cNvSpPr>
              <p:nvPr/>
            </p:nvSpPr>
            <p:spPr bwMode="auto">
              <a:xfrm>
                <a:off x="234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7" name="Freeform 224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8" name="Freeform 225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4" name="Group 230"/>
            <p:cNvGrpSpPr>
              <a:grpSpLocks/>
            </p:cNvGrpSpPr>
            <p:nvPr/>
          </p:nvGrpSpPr>
          <p:grpSpPr bwMode="auto">
            <a:xfrm>
              <a:off x="2291" y="1469"/>
              <a:ext cx="238" cy="245"/>
              <a:chOff x="2291" y="1469"/>
              <a:chExt cx="238" cy="245"/>
            </a:xfrm>
          </p:grpSpPr>
          <p:sp>
            <p:nvSpPr>
              <p:cNvPr id="493" name="Freeform 227"/>
              <p:cNvSpPr>
                <a:spLocks/>
              </p:cNvSpPr>
              <p:nvPr/>
            </p:nvSpPr>
            <p:spPr bwMode="auto">
              <a:xfrm>
                <a:off x="234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4" name="Freeform 228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5" name="Freeform 229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5" name="Group 234"/>
            <p:cNvGrpSpPr>
              <a:grpSpLocks/>
            </p:cNvGrpSpPr>
            <p:nvPr/>
          </p:nvGrpSpPr>
          <p:grpSpPr bwMode="auto">
            <a:xfrm>
              <a:off x="2291" y="1497"/>
              <a:ext cx="238" cy="245"/>
              <a:chOff x="2291" y="1497"/>
              <a:chExt cx="238" cy="245"/>
            </a:xfrm>
          </p:grpSpPr>
          <p:sp>
            <p:nvSpPr>
              <p:cNvPr id="490" name="Freeform 231"/>
              <p:cNvSpPr>
                <a:spLocks/>
              </p:cNvSpPr>
              <p:nvPr/>
            </p:nvSpPr>
            <p:spPr bwMode="auto">
              <a:xfrm>
                <a:off x="234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1" name="Freeform 232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" name="Freeform 233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6" name="Group 238"/>
            <p:cNvGrpSpPr>
              <a:grpSpLocks/>
            </p:cNvGrpSpPr>
            <p:nvPr/>
          </p:nvGrpSpPr>
          <p:grpSpPr bwMode="auto">
            <a:xfrm>
              <a:off x="2291" y="1539"/>
              <a:ext cx="238" cy="245"/>
              <a:chOff x="2291" y="1539"/>
              <a:chExt cx="238" cy="245"/>
            </a:xfrm>
          </p:grpSpPr>
          <p:sp>
            <p:nvSpPr>
              <p:cNvPr id="487" name="Freeform 235"/>
              <p:cNvSpPr>
                <a:spLocks/>
              </p:cNvSpPr>
              <p:nvPr/>
            </p:nvSpPr>
            <p:spPr bwMode="auto">
              <a:xfrm>
                <a:off x="234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8" name="Freeform 236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9" name="Freeform 237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7" name="Group 242"/>
            <p:cNvGrpSpPr>
              <a:grpSpLocks/>
            </p:cNvGrpSpPr>
            <p:nvPr/>
          </p:nvGrpSpPr>
          <p:grpSpPr bwMode="auto">
            <a:xfrm>
              <a:off x="2291" y="1567"/>
              <a:ext cx="238" cy="245"/>
              <a:chOff x="2291" y="1567"/>
              <a:chExt cx="238" cy="245"/>
            </a:xfrm>
          </p:grpSpPr>
          <p:sp>
            <p:nvSpPr>
              <p:cNvPr id="484" name="Freeform 239"/>
              <p:cNvSpPr>
                <a:spLocks/>
              </p:cNvSpPr>
              <p:nvPr/>
            </p:nvSpPr>
            <p:spPr bwMode="auto">
              <a:xfrm>
                <a:off x="234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5" name="Freeform 240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6" name="Freeform 241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8" name="Group 246"/>
            <p:cNvGrpSpPr>
              <a:grpSpLocks/>
            </p:cNvGrpSpPr>
            <p:nvPr/>
          </p:nvGrpSpPr>
          <p:grpSpPr bwMode="auto">
            <a:xfrm>
              <a:off x="2291" y="1609"/>
              <a:ext cx="238" cy="245"/>
              <a:chOff x="2291" y="1609"/>
              <a:chExt cx="238" cy="245"/>
            </a:xfrm>
          </p:grpSpPr>
          <p:sp>
            <p:nvSpPr>
              <p:cNvPr id="481" name="Freeform 243"/>
              <p:cNvSpPr>
                <a:spLocks/>
              </p:cNvSpPr>
              <p:nvPr/>
            </p:nvSpPr>
            <p:spPr bwMode="auto">
              <a:xfrm>
                <a:off x="234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2" name="Freeform 244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3" name="Freeform 245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09" name="Group 250"/>
            <p:cNvGrpSpPr>
              <a:grpSpLocks/>
            </p:cNvGrpSpPr>
            <p:nvPr/>
          </p:nvGrpSpPr>
          <p:grpSpPr bwMode="auto">
            <a:xfrm>
              <a:off x="2291" y="1637"/>
              <a:ext cx="238" cy="245"/>
              <a:chOff x="2291" y="1637"/>
              <a:chExt cx="238" cy="245"/>
            </a:xfrm>
          </p:grpSpPr>
          <p:sp>
            <p:nvSpPr>
              <p:cNvPr id="478" name="Freeform 247"/>
              <p:cNvSpPr>
                <a:spLocks/>
              </p:cNvSpPr>
              <p:nvPr/>
            </p:nvSpPr>
            <p:spPr bwMode="auto">
              <a:xfrm>
                <a:off x="234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9" name="Freeform 248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0" name="Freeform 249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0" name="Group 254"/>
            <p:cNvGrpSpPr>
              <a:grpSpLocks/>
            </p:cNvGrpSpPr>
            <p:nvPr/>
          </p:nvGrpSpPr>
          <p:grpSpPr bwMode="auto">
            <a:xfrm>
              <a:off x="2501" y="1273"/>
              <a:ext cx="238" cy="245"/>
              <a:chOff x="2501" y="1273"/>
              <a:chExt cx="238" cy="245"/>
            </a:xfrm>
          </p:grpSpPr>
          <p:sp>
            <p:nvSpPr>
              <p:cNvPr id="475" name="Freeform 251"/>
              <p:cNvSpPr>
                <a:spLocks/>
              </p:cNvSpPr>
              <p:nvPr/>
            </p:nvSpPr>
            <p:spPr bwMode="auto">
              <a:xfrm>
                <a:off x="255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6" name="Freeform 252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7" name="Freeform 253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1" name="Group 258"/>
            <p:cNvGrpSpPr>
              <a:grpSpLocks/>
            </p:cNvGrpSpPr>
            <p:nvPr/>
          </p:nvGrpSpPr>
          <p:grpSpPr bwMode="auto">
            <a:xfrm>
              <a:off x="2501" y="1315"/>
              <a:ext cx="238" cy="245"/>
              <a:chOff x="2501" y="1315"/>
              <a:chExt cx="238" cy="245"/>
            </a:xfrm>
          </p:grpSpPr>
          <p:sp>
            <p:nvSpPr>
              <p:cNvPr id="472" name="Freeform 255"/>
              <p:cNvSpPr>
                <a:spLocks/>
              </p:cNvSpPr>
              <p:nvPr/>
            </p:nvSpPr>
            <p:spPr bwMode="auto">
              <a:xfrm>
                <a:off x="255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3" name="Freeform 256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4" name="Freeform 257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2" name="Group 262"/>
            <p:cNvGrpSpPr>
              <a:grpSpLocks/>
            </p:cNvGrpSpPr>
            <p:nvPr/>
          </p:nvGrpSpPr>
          <p:grpSpPr bwMode="auto">
            <a:xfrm>
              <a:off x="2501" y="1343"/>
              <a:ext cx="238" cy="245"/>
              <a:chOff x="2501" y="1343"/>
              <a:chExt cx="238" cy="245"/>
            </a:xfrm>
          </p:grpSpPr>
          <p:sp>
            <p:nvSpPr>
              <p:cNvPr id="469" name="Freeform 259"/>
              <p:cNvSpPr>
                <a:spLocks/>
              </p:cNvSpPr>
              <p:nvPr/>
            </p:nvSpPr>
            <p:spPr bwMode="auto">
              <a:xfrm>
                <a:off x="255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0" name="Freeform 260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1" name="Freeform 261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3" name="Group 266"/>
            <p:cNvGrpSpPr>
              <a:grpSpLocks/>
            </p:cNvGrpSpPr>
            <p:nvPr/>
          </p:nvGrpSpPr>
          <p:grpSpPr bwMode="auto">
            <a:xfrm>
              <a:off x="2501" y="1371"/>
              <a:ext cx="238" cy="245"/>
              <a:chOff x="2501" y="1371"/>
              <a:chExt cx="238" cy="245"/>
            </a:xfrm>
          </p:grpSpPr>
          <p:sp>
            <p:nvSpPr>
              <p:cNvPr id="466" name="Freeform 263"/>
              <p:cNvSpPr>
                <a:spLocks/>
              </p:cNvSpPr>
              <p:nvPr/>
            </p:nvSpPr>
            <p:spPr bwMode="auto">
              <a:xfrm>
                <a:off x="255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7" name="Freeform 264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8" name="Freeform 265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4" name="Group 270"/>
            <p:cNvGrpSpPr>
              <a:grpSpLocks/>
            </p:cNvGrpSpPr>
            <p:nvPr/>
          </p:nvGrpSpPr>
          <p:grpSpPr bwMode="auto">
            <a:xfrm>
              <a:off x="2501" y="1413"/>
              <a:ext cx="238" cy="245"/>
              <a:chOff x="2501" y="1413"/>
              <a:chExt cx="238" cy="245"/>
            </a:xfrm>
          </p:grpSpPr>
          <p:sp>
            <p:nvSpPr>
              <p:cNvPr id="463" name="Freeform 267"/>
              <p:cNvSpPr>
                <a:spLocks/>
              </p:cNvSpPr>
              <p:nvPr/>
            </p:nvSpPr>
            <p:spPr bwMode="auto">
              <a:xfrm>
                <a:off x="255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4" name="Freeform 268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5" name="Freeform 269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5" name="Group 274"/>
            <p:cNvGrpSpPr>
              <a:grpSpLocks/>
            </p:cNvGrpSpPr>
            <p:nvPr/>
          </p:nvGrpSpPr>
          <p:grpSpPr bwMode="auto">
            <a:xfrm>
              <a:off x="2501" y="1441"/>
              <a:ext cx="238" cy="245"/>
              <a:chOff x="2501" y="1441"/>
              <a:chExt cx="238" cy="245"/>
            </a:xfrm>
          </p:grpSpPr>
          <p:sp>
            <p:nvSpPr>
              <p:cNvPr id="460" name="Freeform 271"/>
              <p:cNvSpPr>
                <a:spLocks/>
              </p:cNvSpPr>
              <p:nvPr/>
            </p:nvSpPr>
            <p:spPr bwMode="auto">
              <a:xfrm>
                <a:off x="255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1" name="Freeform 272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2" name="Freeform 273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6" name="Group 278"/>
            <p:cNvGrpSpPr>
              <a:grpSpLocks/>
            </p:cNvGrpSpPr>
            <p:nvPr/>
          </p:nvGrpSpPr>
          <p:grpSpPr bwMode="auto">
            <a:xfrm>
              <a:off x="2501" y="1469"/>
              <a:ext cx="238" cy="245"/>
              <a:chOff x="2501" y="1469"/>
              <a:chExt cx="238" cy="245"/>
            </a:xfrm>
          </p:grpSpPr>
          <p:sp>
            <p:nvSpPr>
              <p:cNvPr id="457" name="Freeform 275"/>
              <p:cNvSpPr>
                <a:spLocks/>
              </p:cNvSpPr>
              <p:nvPr/>
            </p:nvSpPr>
            <p:spPr bwMode="auto">
              <a:xfrm>
                <a:off x="255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8" name="Freeform 276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9" name="Freeform 277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7" name="Group 282"/>
            <p:cNvGrpSpPr>
              <a:grpSpLocks/>
            </p:cNvGrpSpPr>
            <p:nvPr/>
          </p:nvGrpSpPr>
          <p:grpSpPr bwMode="auto">
            <a:xfrm>
              <a:off x="2501" y="1497"/>
              <a:ext cx="238" cy="245"/>
              <a:chOff x="2501" y="1497"/>
              <a:chExt cx="238" cy="245"/>
            </a:xfrm>
          </p:grpSpPr>
          <p:sp>
            <p:nvSpPr>
              <p:cNvPr id="454" name="Freeform 279"/>
              <p:cNvSpPr>
                <a:spLocks/>
              </p:cNvSpPr>
              <p:nvPr/>
            </p:nvSpPr>
            <p:spPr bwMode="auto">
              <a:xfrm>
                <a:off x="255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5" name="Freeform 280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6" name="Freeform 281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8" name="Group 286"/>
            <p:cNvGrpSpPr>
              <a:grpSpLocks/>
            </p:cNvGrpSpPr>
            <p:nvPr/>
          </p:nvGrpSpPr>
          <p:grpSpPr bwMode="auto">
            <a:xfrm>
              <a:off x="2501" y="1539"/>
              <a:ext cx="238" cy="245"/>
              <a:chOff x="2501" y="1539"/>
              <a:chExt cx="238" cy="245"/>
            </a:xfrm>
          </p:grpSpPr>
          <p:sp>
            <p:nvSpPr>
              <p:cNvPr id="451" name="Freeform 283"/>
              <p:cNvSpPr>
                <a:spLocks/>
              </p:cNvSpPr>
              <p:nvPr/>
            </p:nvSpPr>
            <p:spPr bwMode="auto">
              <a:xfrm>
                <a:off x="255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2" name="Freeform 284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3" name="Freeform 285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19" name="Group 290"/>
            <p:cNvGrpSpPr>
              <a:grpSpLocks/>
            </p:cNvGrpSpPr>
            <p:nvPr/>
          </p:nvGrpSpPr>
          <p:grpSpPr bwMode="auto">
            <a:xfrm>
              <a:off x="2501" y="1567"/>
              <a:ext cx="238" cy="245"/>
              <a:chOff x="2501" y="1567"/>
              <a:chExt cx="238" cy="245"/>
            </a:xfrm>
          </p:grpSpPr>
          <p:sp>
            <p:nvSpPr>
              <p:cNvPr id="448" name="Freeform 287"/>
              <p:cNvSpPr>
                <a:spLocks/>
              </p:cNvSpPr>
              <p:nvPr/>
            </p:nvSpPr>
            <p:spPr bwMode="auto">
              <a:xfrm>
                <a:off x="255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9" name="Freeform 288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0" name="Freeform 289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0" name="Group 294"/>
            <p:cNvGrpSpPr>
              <a:grpSpLocks/>
            </p:cNvGrpSpPr>
            <p:nvPr/>
          </p:nvGrpSpPr>
          <p:grpSpPr bwMode="auto">
            <a:xfrm>
              <a:off x="2501" y="1609"/>
              <a:ext cx="238" cy="245"/>
              <a:chOff x="2501" y="1609"/>
              <a:chExt cx="238" cy="245"/>
            </a:xfrm>
          </p:grpSpPr>
          <p:sp>
            <p:nvSpPr>
              <p:cNvPr id="445" name="Freeform 291"/>
              <p:cNvSpPr>
                <a:spLocks/>
              </p:cNvSpPr>
              <p:nvPr/>
            </p:nvSpPr>
            <p:spPr bwMode="auto">
              <a:xfrm>
                <a:off x="255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6" name="Freeform 292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7" name="Freeform 293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1" name="Group 298"/>
            <p:cNvGrpSpPr>
              <a:grpSpLocks/>
            </p:cNvGrpSpPr>
            <p:nvPr/>
          </p:nvGrpSpPr>
          <p:grpSpPr bwMode="auto">
            <a:xfrm>
              <a:off x="2501" y="1637"/>
              <a:ext cx="238" cy="245"/>
              <a:chOff x="2501" y="1637"/>
              <a:chExt cx="238" cy="245"/>
            </a:xfrm>
          </p:grpSpPr>
          <p:sp>
            <p:nvSpPr>
              <p:cNvPr id="442" name="Freeform 295"/>
              <p:cNvSpPr>
                <a:spLocks/>
              </p:cNvSpPr>
              <p:nvPr/>
            </p:nvSpPr>
            <p:spPr bwMode="auto">
              <a:xfrm>
                <a:off x="255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3" name="Freeform 296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4" name="Freeform 297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422" name="Group 301"/>
            <p:cNvGrpSpPr>
              <a:grpSpLocks/>
            </p:cNvGrpSpPr>
            <p:nvPr/>
          </p:nvGrpSpPr>
          <p:grpSpPr bwMode="auto">
            <a:xfrm>
              <a:off x="808" y="2414"/>
              <a:ext cx="643" cy="294"/>
              <a:chOff x="808" y="2414"/>
              <a:chExt cx="643" cy="294"/>
            </a:xfrm>
          </p:grpSpPr>
          <p:sp>
            <p:nvSpPr>
              <p:cNvPr id="440" name="Freeform 299"/>
              <p:cNvSpPr>
                <a:spLocks/>
              </p:cNvSpPr>
              <p:nvPr/>
            </p:nvSpPr>
            <p:spPr bwMode="auto">
              <a:xfrm>
                <a:off x="808" y="2414"/>
                <a:ext cx="643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1" name="Freeform 300"/>
              <p:cNvSpPr>
                <a:spLocks/>
              </p:cNvSpPr>
              <p:nvPr/>
            </p:nvSpPr>
            <p:spPr bwMode="auto">
              <a:xfrm>
                <a:off x="808" y="2414"/>
                <a:ext cx="643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23" name="Rectangle 302"/>
            <p:cNvSpPr>
              <a:spLocks noChangeArrowheads="1"/>
            </p:cNvSpPr>
            <p:nvPr/>
          </p:nvSpPr>
          <p:spPr bwMode="auto">
            <a:xfrm>
              <a:off x="1140" y="2438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424" name="Rectangle 303"/>
            <p:cNvSpPr>
              <a:spLocks noChangeArrowheads="1"/>
            </p:cNvSpPr>
            <p:nvPr/>
          </p:nvSpPr>
          <p:spPr bwMode="auto">
            <a:xfrm>
              <a:off x="1014" y="2480"/>
              <a:ext cx="2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100">
                  <a:solidFill>
                    <a:srgbClr val="000000"/>
                  </a:solidFill>
                </a:rPr>
                <a:t>Inicio </a:t>
              </a:r>
              <a:endParaRPr lang="es-ES" altLang="es-MX" sz="1800"/>
            </a:p>
          </p:txBody>
        </p:sp>
        <p:sp>
          <p:nvSpPr>
            <p:cNvPr id="425" name="Freeform 304"/>
            <p:cNvSpPr>
              <a:spLocks noEditPoints="1"/>
            </p:cNvSpPr>
            <p:nvPr/>
          </p:nvSpPr>
          <p:spPr bwMode="auto">
            <a:xfrm>
              <a:off x="1451" y="2529"/>
              <a:ext cx="322" cy="63"/>
            </a:xfrm>
            <a:custGeom>
              <a:avLst/>
              <a:gdLst>
                <a:gd name="T0" fmla="*/ 0 w 322"/>
                <a:gd name="T1" fmla="*/ 21 h 63"/>
                <a:gd name="T2" fmla="*/ 270 w 322"/>
                <a:gd name="T3" fmla="*/ 21 h 63"/>
                <a:gd name="T4" fmla="*/ 270 w 322"/>
                <a:gd name="T5" fmla="*/ 42 h 63"/>
                <a:gd name="T6" fmla="*/ 0 w 322"/>
                <a:gd name="T7" fmla="*/ 42 h 63"/>
                <a:gd name="T8" fmla="*/ 0 w 322"/>
                <a:gd name="T9" fmla="*/ 21 h 63"/>
                <a:gd name="T10" fmla="*/ 259 w 322"/>
                <a:gd name="T11" fmla="*/ 0 h 63"/>
                <a:gd name="T12" fmla="*/ 322 w 322"/>
                <a:gd name="T13" fmla="*/ 32 h 63"/>
                <a:gd name="T14" fmla="*/ 259 w 322"/>
                <a:gd name="T15" fmla="*/ 63 h 63"/>
                <a:gd name="T16" fmla="*/ 259 w 3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63"/>
                <a:gd name="T29" fmla="*/ 322 w 3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63">
                  <a:moveTo>
                    <a:pt x="0" y="21"/>
                  </a:moveTo>
                  <a:lnTo>
                    <a:pt x="270" y="21"/>
                  </a:lnTo>
                  <a:lnTo>
                    <a:pt x="270" y="42"/>
                  </a:lnTo>
                  <a:lnTo>
                    <a:pt x="0" y="42"/>
                  </a:lnTo>
                  <a:lnTo>
                    <a:pt x="0" y="21"/>
                  </a:lnTo>
                  <a:close/>
                  <a:moveTo>
                    <a:pt x="259" y="0"/>
                  </a:moveTo>
                  <a:lnTo>
                    <a:pt x="322" y="32"/>
                  </a:lnTo>
                  <a:lnTo>
                    <a:pt x="259" y="6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26" name="Freeform 305"/>
            <p:cNvSpPr>
              <a:spLocks noEditPoints="1"/>
            </p:cNvSpPr>
            <p:nvPr/>
          </p:nvSpPr>
          <p:spPr bwMode="auto">
            <a:xfrm>
              <a:off x="4016" y="1501"/>
              <a:ext cx="977" cy="766"/>
            </a:xfrm>
            <a:custGeom>
              <a:avLst/>
              <a:gdLst>
                <a:gd name="T0" fmla="*/ 0 w 977"/>
                <a:gd name="T1" fmla="*/ 766 h 766"/>
                <a:gd name="T2" fmla="*/ 0 w 977"/>
                <a:gd name="T3" fmla="*/ 21 h 766"/>
                <a:gd name="T4" fmla="*/ 924 w 977"/>
                <a:gd name="T5" fmla="*/ 21 h 766"/>
                <a:gd name="T6" fmla="*/ 924 w 977"/>
                <a:gd name="T7" fmla="*/ 42 h 766"/>
                <a:gd name="T8" fmla="*/ 11 w 977"/>
                <a:gd name="T9" fmla="*/ 42 h 766"/>
                <a:gd name="T10" fmla="*/ 21 w 977"/>
                <a:gd name="T11" fmla="*/ 31 h 766"/>
                <a:gd name="T12" fmla="*/ 21 w 977"/>
                <a:gd name="T13" fmla="*/ 766 h 766"/>
                <a:gd name="T14" fmla="*/ 0 w 977"/>
                <a:gd name="T15" fmla="*/ 766 h 766"/>
                <a:gd name="T16" fmla="*/ 914 w 977"/>
                <a:gd name="T17" fmla="*/ 0 h 766"/>
                <a:gd name="T18" fmla="*/ 977 w 977"/>
                <a:gd name="T19" fmla="*/ 31 h 766"/>
                <a:gd name="T20" fmla="*/ 914 w 977"/>
                <a:gd name="T21" fmla="*/ 63 h 766"/>
                <a:gd name="T22" fmla="*/ 914 w 977"/>
                <a:gd name="T23" fmla="*/ 0 h 7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7"/>
                <a:gd name="T37" fmla="*/ 0 h 766"/>
                <a:gd name="T38" fmla="*/ 977 w 977"/>
                <a:gd name="T39" fmla="*/ 766 h 7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7" h="766">
                  <a:moveTo>
                    <a:pt x="0" y="766"/>
                  </a:moveTo>
                  <a:lnTo>
                    <a:pt x="0" y="21"/>
                  </a:lnTo>
                  <a:lnTo>
                    <a:pt x="924" y="21"/>
                  </a:lnTo>
                  <a:lnTo>
                    <a:pt x="924" y="42"/>
                  </a:lnTo>
                  <a:lnTo>
                    <a:pt x="11" y="42"/>
                  </a:lnTo>
                  <a:lnTo>
                    <a:pt x="21" y="31"/>
                  </a:lnTo>
                  <a:lnTo>
                    <a:pt x="21" y="766"/>
                  </a:lnTo>
                  <a:lnTo>
                    <a:pt x="0" y="766"/>
                  </a:lnTo>
                  <a:close/>
                  <a:moveTo>
                    <a:pt x="914" y="0"/>
                  </a:moveTo>
                  <a:lnTo>
                    <a:pt x="977" y="31"/>
                  </a:lnTo>
                  <a:lnTo>
                    <a:pt x="914" y="6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427" name="Group 310"/>
            <p:cNvGrpSpPr>
              <a:grpSpLocks/>
            </p:cNvGrpSpPr>
            <p:nvPr/>
          </p:nvGrpSpPr>
          <p:grpSpPr bwMode="auto">
            <a:xfrm>
              <a:off x="2641" y="3884"/>
              <a:ext cx="742" cy="287"/>
              <a:chOff x="2641" y="3884"/>
              <a:chExt cx="742" cy="287"/>
            </a:xfrm>
          </p:grpSpPr>
          <p:sp>
            <p:nvSpPr>
              <p:cNvPr id="436" name="Freeform 306"/>
              <p:cNvSpPr>
                <a:spLocks/>
              </p:cNvSpPr>
              <p:nvPr/>
            </p:nvSpPr>
            <p:spPr bwMode="auto">
              <a:xfrm>
                <a:off x="2641" y="3884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7" name="Freeform 307"/>
              <p:cNvSpPr>
                <a:spLocks/>
              </p:cNvSpPr>
              <p:nvPr/>
            </p:nvSpPr>
            <p:spPr bwMode="auto">
              <a:xfrm>
                <a:off x="3290" y="4135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solidFill>
                <a:srgbClr val="CDCDCD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8" name="Freeform 308"/>
              <p:cNvSpPr>
                <a:spLocks/>
              </p:cNvSpPr>
              <p:nvPr/>
            </p:nvSpPr>
            <p:spPr bwMode="auto">
              <a:xfrm>
                <a:off x="2641" y="3884"/>
                <a:ext cx="742" cy="287"/>
              </a:xfrm>
              <a:custGeom>
                <a:avLst/>
                <a:gdLst>
                  <a:gd name="T0" fmla="*/ 0 w 742"/>
                  <a:gd name="T1" fmla="*/ 0 h 287"/>
                  <a:gd name="T2" fmla="*/ 0 w 742"/>
                  <a:gd name="T3" fmla="*/ 287 h 287"/>
                  <a:gd name="T4" fmla="*/ 649 w 742"/>
                  <a:gd name="T5" fmla="*/ 287 h 287"/>
                  <a:gd name="T6" fmla="*/ 742 w 742"/>
                  <a:gd name="T7" fmla="*/ 251 h 287"/>
                  <a:gd name="T8" fmla="*/ 742 w 742"/>
                  <a:gd name="T9" fmla="*/ 0 h 287"/>
                  <a:gd name="T10" fmla="*/ 0 w 742"/>
                  <a:gd name="T11" fmla="*/ 0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2"/>
                  <a:gd name="T19" fmla="*/ 0 h 287"/>
                  <a:gd name="T20" fmla="*/ 742 w 742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2" h="287">
                    <a:moveTo>
                      <a:pt x="0" y="0"/>
                    </a:moveTo>
                    <a:lnTo>
                      <a:pt x="0" y="287"/>
                    </a:lnTo>
                    <a:lnTo>
                      <a:pt x="649" y="287"/>
                    </a:lnTo>
                    <a:lnTo>
                      <a:pt x="742" y="251"/>
                    </a:lnTo>
                    <a:lnTo>
                      <a:pt x="74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9" name="Freeform 309"/>
              <p:cNvSpPr>
                <a:spLocks/>
              </p:cNvSpPr>
              <p:nvPr/>
            </p:nvSpPr>
            <p:spPr bwMode="auto">
              <a:xfrm>
                <a:off x="3290" y="4135"/>
                <a:ext cx="93" cy="36"/>
              </a:xfrm>
              <a:custGeom>
                <a:avLst/>
                <a:gdLst>
                  <a:gd name="T0" fmla="*/ 0 w 212"/>
                  <a:gd name="T1" fmla="*/ 0 h 82"/>
                  <a:gd name="T2" fmla="*/ 0 w 212"/>
                  <a:gd name="T3" fmla="*/ 0 h 82"/>
                  <a:gd name="T4" fmla="*/ 0 w 21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12"/>
                  <a:gd name="T10" fmla="*/ 0 h 82"/>
                  <a:gd name="T11" fmla="*/ 212 w 21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" h="82">
                    <a:moveTo>
                      <a:pt x="0" y="82"/>
                    </a:moveTo>
                    <a:lnTo>
                      <a:pt x="55" y="3"/>
                    </a:lnTo>
                    <a:cubicBezTo>
                      <a:pt x="77" y="16"/>
                      <a:pt x="133" y="16"/>
                      <a:pt x="212" y="0"/>
                    </a:cubicBez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28" name="Rectangle 311"/>
            <p:cNvSpPr>
              <a:spLocks noChangeArrowheads="1"/>
            </p:cNvSpPr>
            <p:nvPr/>
          </p:nvSpPr>
          <p:spPr bwMode="auto">
            <a:xfrm>
              <a:off x="2666" y="3894"/>
              <a:ext cx="28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000" b="0">
                  <a:solidFill>
                    <a:srgbClr val="000000"/>
                  </a:solidFill>
                  <a:latin typeface="Small Fonts"/>
                </a:rPr>
                <a:t>Control </a:t>
              </a:r>
              <a:endParaRPr lang="es-ES" altLang="es-MX" sz="2400"/>
            </a:p>
          </p:txBody>
        </p:sp>
        <p:grpSp>
          <p:nvGrpSpPr>
            <p:cNvPr id="429" name="Group 314"/>
            <p:cNvGrpSpPr>
              <a:grpSpLocks/>
            </p:cNvGrpSpPr>
            <p:nvPr/>
          </p:nvGrpSpPr>
          <p:grpSpPr bwMode="auto">
            <a:xfrm>
              <a:off x="4027" y="650"/>
              <a:ext cx="644" cy="294"/>
              <a:chOff x="4027" y="650"/>
              <a:chExt cx="644" cy="294"/>
            </a:xfrm>
          </p:grpSpPr>
          <p:sp>
            <p:nvSpPr>
              <p:cNvPr id="434" name="Freeform 312"/>
              <p:cNvSpPr>
                <a:spLocks/>
              </p:cNvSpPr>
              <p:nvPr/>
            </p:nvSpPr>
            <p:spPr bwMode="auto">
              <a:xfrm>
                <a:off x="4027" y="650"/>
                <a:ext cx="644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5" name="Freeform 313"/>
              <p:cNvSpPr>
                <a:spLocks/>
              </p:cNvSpPr>
              <p:nvPr/>
            </p:nvSpPr>
            <p:spPr bwMode="auto">
              <a:xfrm>
                <a:off x="4027" y="650"/>
                <a:ext cx="644" cy="294"/>
              </a:xfrm>
              <a:custGeom>
                <a:avLst/>
                <a:gdLst>
                  <a:gd name="T0" fmla="*/ 0 w 1472"/>
                  <a:gd name="T1" fmla="*/ 0 h 672"/>
                  <a:gd name="T2" fmla="*/ 0 w 1472"/>
                  <a:gd name="T3" fmla="*/ 0 h 672"/>
                  <a:gd name="T4" fmla="*/ 0 w 1472"/>
                  <a:gd name="T5" fmla="*/ 0 h 672"/>
                  <a:gd name="T6" fmla="*/ 0 w 1472"/>
                  <a:gd name="T7" fmla="*/ 0 h 672"/>
                  <a:gd name="T8" fmla="*/ 0 w 1472"/>
                  <a:gd name="T9" fmla="*/ 0 h 672"/>
                  <a:gd name="T10" fmla="*/ 0 w 1472"/>
                  <a:gd name="T11" fmla="*/ 0 h 672"/>
                  <a:gd name="T12" fmla="*/ 0 w 1472"/>
                  <a:gd name="T13" fmla="*/ 0 h 672"/>
                  <a:gd name="T14" fmla="*/ 0 w 1472"/>
                  <a:gd name="T15" fmla="*/ 0 h 672"/>
                  <a:gd name="T16" fmla="*/ 0 w 1472"/>
                  <a:gd name="T17" fmla="*/ 0 h 6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2"/>
                  <a:gd name="T28" fmla="*/ 0 h 672"/>
                  <a:gd name="T29" fmla="*/ 1472 w 1472"/>
                  <a:gd name="T30" fmla="*/ 672 h 6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2" h="672">
                    <a:moveTo>
                      <a:pt x="112" y="0"/>
                    </a:moveTo>
                    <a:cubicBezTo>
                      <a:pt x="51" y="0"/>
                      <a:pt x="0" y="51"/>
                      <a:pt x="0" y="112"/>
                    </a:cubicBezTo>
                    <a:lnTo>
                      <a:pt x="0" y="560"/>
                    </a:lnTo>
                    <a:cubicBezTo>
                      <a:pt x="0" y="622"/>
                      <a:pt x="51" y="672"/>
                      <a:pt x="112" y="672"/>
                    </a:cubicBezTo>
                    <a:lnTo>
                      <a:pt x="1360" y="672"/>
                    </a:lnTo>
                    <a:cubicBezTo>
                      <a:pt x="1422" y="672"/>
                      <a:pt x="1472" y="622"/>
                      <a:pt x="1472" y="560"/>
                    </a:cubicBezTo>
                    <a:lnTo>
                      <a:pt x="1472" y="112"/>
                    </a:lnTo>
                    <a:cubicBezTo>
                      <a:pt x="1472" y="51"/>
                      <a:pt x="1422" y="0"/>
                      <a:pt x="1360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30" name="Rectangle 315"/>
            <p:cNvSpPr>
              <a:spLocks noChangeArrowheads="1"/>
            </p:cNvSpPr>
            <p:nvPr/>
          </p:nvSpPr>
          <p:spPr bwMode="auto">
            <a:xfrm>
              <a:off x="4352" y="675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431" name="Rectangle 316"/>
            <p:cNvSpPr>
              <a:spLocks noChangeArrowheads="1"/>
            </p:cNvSpPr>
            <p:nvPr/>
          </p:nvSpPr>
          <p:spPr bwMode="auto">
            <a:xfrm>
              <a:off x="4196" y="732"/>
              <a:ext cx="27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400">
                  <a:solidFill>
                    <a:srgbClr val="000000"/>
                  </a:solidFill>
                </a:rPr>
                <a:t>Fin </a:t>
              </a:r>
              <a:endParaRPr lang="es-ES" altLang="es-MX" sz="2400"/>
            </a:p>
          </p:txBody>
        </p:sp>
        <p:sp>
          <p:nvSpPr>
            <p:cNvPr id="432" name="Freeform 317"/>
            <p:cNvSpPr>
              <a:spLocks noEditPoints="1"/>
            </p:cNvSpPr>
            <p:nvPr/>
          </p:nvSpPr>
          <p:spPr bwMode="auto">
            <a:xfrm>
              <a:off x="4671" y="766"/>
              <a:ext cx="654" cy="472"/>
            </a:xfrm>
            <a:custGeom>
              <a:avLst/>
              <a:gdLst>
                <a:gd name="T0" fmla="*/ 633 w 654"/>
                <a:gd name="T1" fmla="*/ 472 h 472"/>
                <a:gd name="T2" fmla="*/ 633 w 654"/>
                <a:gd name="T3" fmla="*/ 31 h 472"/>
                <a:gd name="T4" fmla="*/ 644 w 654"/>
                <a:gd name="T5" fmla="*/ 42 h 472"/>
                <a:gd name="T6" fmla="*/ 52 w 654"/>
                <a:gd name="T7" fmla="*/ 42 h 472"/>
                <a:gd name="T8" fmla="*/ 52 w 654"/>
                <a:gd name="T9" fmla="*/ 21 h 472"/>
                <a:gd name="T10" fmla="*/ 654 w 654"/>
                <a:gd name="T11" fmla="*/ 21 h 472"/>
                <a:gd name="T12" fmla="*/ 654 w 654"/>
                <a:gd name="T13" fmla="*/ 472 h 472"/>
                <a:gd name="T14" fmla="*/ 633 w 654"/>
                <a:gd name="T15" fmla="*/ 472 h 472"/>
                <a:gd name="T16" fmla="*/ 63 w 654"/>
                <a:gd name="T17" fmla="*/ 63 h 472"/>
                <a:gd name="T18" fmla="*/ 0 w 654"/>
                <a:gd name="T19" fmla="*/ 31 h 472"/>
                <a:gd name="T20" fmla="*/ 63 w 654"/>
                <a:gd name="T21" fmla="*/ 0 h 472"/>
                <a:gd name="T22" fmla="*/ 63 w 654"/>
                <a:gd name="T23" fmla="*/ 63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472"/>
                <a:gd name="T38" fmla="*/ 654 w 654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472">
                  <a:moveTo>
                    <a:pt x="633" y="472"/>
                  </a:moveTo>
                  <a:lnTo>
                    <a:pt x="633" y="31"/>
                  </a:lnTo>
                  <a:lnTo>
                    <a:pt x="644" y="42"/>
                  </a:lnTo>
                  <a:lnTo>
                    <a:pt x="52" y="42"/>
                  </a:lnTo>
                  <a:lnTo>
                    <a:pt x="52" y="21"/>
                  </a:lnTo>
                  <a:lnTo>
                    <a:pt x="654" y="21"/>
                  </a:lnTo>
                  <a:lnTo>
                    <a:pt x="654" y="472"/>
                  </a:lnTo>
                  <a:lnTo>
                    <a:pt x="633" y="472"/>
                  </a:lnTo>
                  <a:close/>
                  <a:moveTo>
                    <a:pt x="63" y="63"/>
                  </a:moveTo>
                  <a:lnTo>
                    <a:pt x="0" y="31"/>
                  </a:lnTo>
                  <a:lnTo>
                    <a:pt x="63" y="0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33" name="Freeform 318"/>
            <p:cNvSpPr>
              <a:spLocks noEditPoints="1"/>
            </p:cNvSpPr>
            <p:nvPr/>
          </p:nvSpPr>
          <p:spPr bwMode="auto">
            <a:xfrm>
              <a:off x="3051" y="766"/>
              <a:ext cx="976" cy="472"/>
            </a:xfrm>
            <a:custGeom>
              <a:avLst/>
              <a:gdLst>
                <a:gd name="T0" fmla="*/ 0 w 976"/>
                <a:gd name="T1" fmla="*/ 472 h 472"/>
                <a:gd name="T2" fmla="*/ 0 w 976"/>
                <a:gd name="T3" fmla="*/ 21 h 472"/>
                <a:gd name="T4" fmla="*/ 923 w 976"/>
                <a:gd name="T5" fmla="*/ 21 h 472"/>
                <a:gd name="T6" fmla="*/ 923 w 976"/>
                <a:gd name="T7" fmla="*/ 42 h 472"/>
                <a:gd name="T8" fmla="*/ 10 w 976"/>
                <a:gd name="T9" fmla="*/ 42 h 472"/>
                <a:gd name="T10" fmla="*/ 21 w 976"/>
                <a:gd name="T11" fmla="*/ 31 h 472"/>
                <a:gd name="T12" fmla="*/ 21 w 976"/>
                <a:gd name="T13" fmla="*/ 472 h 472"/>
                <a:gd name="T14" fmla="*/ 0 w 976"/>
                <a:gd name="T15" fmla="*/ 472 h 472"/>
                <a:gd name="T16" fmla="*/ 913 w 976"/>
                <a:gd name="T17" fmla="*/ 0 h 472"/>
                <a:gd name="T18" fmla="*/ 976 w 976"/>
                <a:gd name="T19" fmla="*/ 31 h 472"/>
                <a:gd name="T20" fmla="*/ 913 w 976"/>
                <a:gd name="T21" fmla="*/ 63 h 472"/>
                <a:gd name="T22" fmla="*/ 913 w 976"/>
                <a:gd name="T23" fmla="*/ 0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6"/>
                <a:gd name="T37" fmla="*/ 0 h 472"/>
                <a:gd name="T38" fmla="*/ 976 w 976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6" h="472">
                  <a:moveTo>
                    <a:pt x="0" y="472"/>
                  </a:moveTo>
                  <a:lnTo>
                    <a:pt x="0" y="21"/>
                  </a:lnTo>
                  <a:lnTo>
                    <a:pt x="923" y="21"/>
                  </a:lnTo>
                  <a:lnTo>
                    <a:pt x="923" y="42"/>
                  </a:lnTo>
                  <a:lnTo>
                    <a:pt x="10" y="42"/>
                  </a:lnTo>
                  <a:lnTo>
                    <a:pt x="21" y="31"/>
                  </a:lnTo>
                  <a:lnTo>
                    <a:pt x="21" y="472"/>
                  </a:lnTo>
                  <a:lnTo>
                    <a:pt x="0" y="472"/>
                  </a:lnTo>
                  <a:close/>
                  <a:moveTo>
                    <a:pt x="913" y="0"/>
                  </a:moveTo>
                  <a:lnTo>
                    <a:pt x="976" y="31"/>
                  </a:lnTo>
                  <a:lnTo>
                    <a:pt x="913" y="63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636" name="Text Box 5"/>
          <p:cNvSpPr txBox="1">
            <a:spLocks noChangeArrowheads="1"/>
          </p:cNvSpPr>
          <p:nvPr/>
        </p:nvSpPr>
        <p:spPr bwMode="auto">
          <a:xfrm>
            <a:off x="3679825" y="2117197"/>
            <a:ext cx="1766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MX" sz="1200">
                <a:solidFill>
                  <a:srgbClr val="C00000"/>
                </a:solidFill>
              </a:rPr>
              <a:t>Archivo General del Estado</a:t>
            </a:r>
          </a:p>
        </p:txBody>
      </p:sp>
      <p:sp>
        <p:nvSpPr>
          <p:cNvPr id="637" name="CuadroTexto 1"/>
          <p:cNvSpPr txBox="1">
            <a:spLocks noChangeArrowheads="1"/>
          </p:cNvSpPr>
          <p:nvPr/>
        </p:nvSpPr>
        <p:spPr bwMode="auto">
          <a:xfrm>
            <a:off x="4787900" y="5009622"/>
            <a:ext cx="154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C00000"/>
                </a:solidFill>
              </a:rPr>
              <a:t>Documentos de Archivo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C00000"/>
                </a:solidFill>
              </a:rPr>
              <a:t>Expedientes</a:t>
            </a:r>
          </a:p>
        </p:txBody>
      </p:sp>
      <p:sp>
        <p:nvSpPr>
          <p:cNvPr id="638" name="Freeform 147"/>
          <p:cNvSpPr>
            <a:spLocks/>
          </p:cNvSpPr>
          <p:nvPr/>
        </p:nvSpPr>
        <p:spPr bwMode="auto">
          <a:xfrm>
            <a:off x="5926138" y="4357159"/>
            <a:ext cx="1182687" cy="479425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 dirty="0">
                <a:solidFill>
                  <a:srgbClr val="0070C0"/>
                </a:solidFill>
              </a:rPr>
              <a:t>Clasificación Documental</a:t>
            </a:r>
          </a:p>
        </p:txBody>
      </p:sp>
      <p:sp>
        <p:nvSpPr>
          <p:cNvPr id="639" name="Freeform 147"/>
          <p:cNvSpPr>
            <a:spLocks/>
          </p:cNvSpPr>
          <p:nvPr/>
        </p:nvSpPr>
        <p:spPr bwMode="auto">
          <a:xfrm>
            <a:off x="5365750" y="1972734"/>
            <a:ext cx="1182688" cy="646113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000">
                <a:solidFill>
                  <a:srgbClr val="00B050"/>
                </a:solidFill>
              </a:rPr>
              <a:t>Declaratoria de Patrimonio Documental Histórico</a:t>
            </a:r>
          </a:p>
        </p:txBody>
      </p:sp>
      <p:sp>
        <p:nvSpPr>
          <p:cNvPr id="640" name="Freeform 147"/>
          <p:cNvSpPr>
            <a:spLocks/>
          </p:cNvSpPr>
          <p:nvPr/>
        </p:nvSpPr>
        <p:spPr bwMode="auto">
          <a:xfrm>
            <a:off x="6718300" y="4774672"/>
            <a:ext cx="1835150" cy="623887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2147483646 h 287"/>
              <a:gd name="T4" fmla="*/ 2147483646 w 742"/>
              <a:gd name="T5" fmla="*/ 2147483646 h 287"/>
              <a:gd name="T6" fmla="*/ 2147483646 w 742"/>
              <a:gd name="T7" fmla="*/ 2147483646 h 287"/>
              <a:gd name="T8" fmla="*/ 2147483646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70C0"/>
                </a:solidFill>
              </a:rPr>
              <a:t>Instrumentos de Control  y Consulta Archivísticos</a:t>
            </a:r>
          </a:p>
        </p:txBody>
      </p:sp>
      <p:sp>
        <p:nvSpPr>
          <p:cNvPr id="641" name="Elipse 79"/>
          <p:cNvSpPr>
            <a:spLocks noChangeArrowheads="1"/>
          </p:cNvSpPr>
          <p:nvPr/>
        </p:nvSpPr>
        <p:spPr bwMode="auto">
          <a:xfrm>
            <a:off x="2427288" y="2488672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42" name="Elipse 79"/>
          <p:cNvSpPr>
            <a:spLocks noChangeArrowheads="1"/>
          </p:cNvSpPr>
          <p:nvPr/>
        </p:nvSpPr>
        <p:spPr bwMode="auto">
          <a:xfrm>
            <a:off x="3929063" y="4233334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643" name="Elipse 79"/>
          <p:cNvSpPr>
            <a:spLocks noChangeArrowheads="1"/>
          </p:cNvSpPr>
          <p:nvPr/>
        </p:nvSpPr>
        <p:spPr bwMode="auto">
          <a:xfrm>
            <a:off x="5173663" y="3055409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644" name="Elipse 79"/>
          <p:cNvSpPr>
            <a:spLocks noChangeArrowheads="1"/>
          </p:cNvSpPr>
          <p:nvPr/>
        </p:nvSpPr>
        <p:spPr bwMode="auto">
          <a:xfrm>
            <a:off x="3929063" y="748772"/>
            <a:ext cx="315912" cy="307975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200">
                <a:solidFill>
                  <a:srgbClr val="00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319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0474" y="149674"/>
            <a:ext cx="832783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pic>
        <p:nvPicPr>
          <p:cNvPr id="19" name="Picture 19" descr="http://imagen.pixmac.es/4/el-trabajo-en-equipo-3d-achievement-pixmac-imagen-4920576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9"/>
          <a:stretch>
            <a:fillRect/>
          </a:stretch>
        </p:blipFill>
        <p:spPr bwMode="auto">
          <a:xfrm>
            <a:off x="2046288" y="942620"/>
            <a:ext cx="5697183" cy="48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813901" y="2719618"/>
            <a:ext cx="153927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Cuadro General de Clasificación Archivística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 rot="20535103">
            <a:off x="3171420" y="3591083"/>
            <a:ext cx="13102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200" b="1" dirty="0">
                <a:latin typeface="+mj-lt"/>
              </a:rPr>
              <a:t>Catálogo de Disposición Documental </a:t>
            </a:r>
          </a:p>
        </p:txBody>
      </p:sp>
      <p:sp>
        <p:nvSpPr>
          <p:cNvPr id="22" name="21 CuadroTexto"/>
          <p:cNvSpPr txBox="1"/>
          <p:nvPr/>
        </p:nvSpPr>
        <p:spPr bwMode="auto">
          <a:xfrm rot="2796196">
            <a:off x="5042462" y="2719618"/>
            <a:ext cx="12126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+mj-lt"/>
              </a:rPr>
              <a:t>Guía de Archivo Documental 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 rot="21141411">
            <a:off x="5256092" y="3485325"/>
            <a:ext cx="186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latin typeface="+mj-lt"/>
              </a:rPr>
              <a:t>Inventario Documental </a:t>
            </a:r>
          </a:p>
        </p:txBody>
      </p:sp>
      <p:sp>
        <p:nvSpPr>
          <p:cNvPr id="26" name="Google Shape;188;p28"/>
          <p:cNvSpPr/>
          <p:nvPr/>
        </p:nvSpPr>
        <p:spPr>
          <a:xfrm>
            <a:off x="1053757" y="853126"/>
            <a:ext cx="7036486" cy="58956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INSTRUMENTOS DE CONTROL Y CONSULTA ARCHIVÍSTICOS</a:t>
            </a:r>
          </a:p>
        </p:txBody>
      </p:sp>
    </p:spTree>
    <p:extLst>
      <p:ext uri="{BB962C8B-B14F-4D97-AF65-F5344CB8AC3E}">
        <p14:creationId xmlns:p14="http://schemas.microsoft.com/office/powerpoint/2010/main" val="191680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267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7970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051235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General de Responsabilidades Administrativas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ES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R</a:t>
            </a:r>
            <a:r>
              <a:rPr lang="es-MX" altLang="es-MX" kern="0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esponsabilidades</a:t>
            </a: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720104" y="2081479"/>
            <a:ext cx="599443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b="1" dirty="0"/>
              <a:t>V. </a:t>
            </a: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Registrar, integrar, custodiar y cuidar la documentación e información que por razón de su empleo, cargo o comisión, tenga bajo su responsabilidad, e impedir o evitar su uso, divulgación, sustracción, destrucción, ocultamiento o inutilización indebidos</a:t>
            </a:r>
            <a:r>
              <a:rPr lang="es-ES" sz="1400" dirty="0"/>
              <a:t>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sz="1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MX" sz="1400" b="1" dirty="0"/>
              <a:t>VI.</a:t>
            </a:r>
            <a:r>
              <a:rPr lang="es-ES" altLang="es-MX" sz="1400" dirty="0"/>
              <a:t> </a:t>
            </a:r>
            <a:r>
              <a:rPr lang="es-ES" sz="1400" dirty="0"/>
              <a:t>Supervisar que los Servidores Públicos sujetos a su dirección, cumplan con las disposiciones de este artículo;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b="1" dirty="0"/>
              <a:t>VII.</a:t>
            </a:r>
            <a:r>
              <a:rPr lang="es-MX" altLang="es-MX" sz="1400" dirty="0"/>
              <a:t> </a:t>
            </a:r>
            <a:r>
              <a:rPr lang="es-ES" sz="1400" dirty="0"/>
              <a:t>Rendir cuentas sobre el ejercicio de las funciones, en términos de las normas aplicables;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sz="14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MX" sz="1400" b="1" dirty="0"/>
              <a:t>VIII. </a:t>
            </a:r>
            <a:r>
              <a:rPr lang="es-ES" sz="1400" dirty="0"/>
              <a:t>Colaborar en los procedimientos judiciales y administrativos en los que sea parte.</a:t>
            </a:r>
            <a:endParaRPr lang="es-MX" altLang="es-MX" sz="14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2135110" y="670745"/>
            <a:ext cx="65794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sz="1400" dirty="0"/>
              <a:t>De las Faltas administrativas no graves de los Servidores Públicos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ES" sz="1400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Artículo 49. </a:t>
            </a:r>
            <a:r>
              <a:rPr lang="es-ES" sz="1400" dirty="0"/>
              <a:t>Incurrirá en </a:t>
            </a: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Falta administrativa no grave el servidor público </a:t>
            </a:r>
            <a:r>
              <a:rPr lang="es-ES" sz="1400" dirty="0"/>
              <a:t>cuyos actos u omisiones incumplan o transgredan lo contenido en las obligaciones siguientes: </a:t>
            </a:r>
            <a:endParaRPr lang="es-MX" altLang="es-MX" sz="1400" dirty="0"/>
          </a:p>
        </p:txBody>
      </p:sp>
    </p:spTree>
    <p:extLst>
      <p:ext uri="{BB962C8B-B14F-4D97-AF65-F5344CB8AC3E}">
        <p14:creationId xmlns:p14="http://schemas.microsoft.com/office/powerpoint/2010/main" val="291063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267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7970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382" y="145558"/>
            <a:ext cx="9051235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General de Responsabilidades Administrativas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ES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R</a:t>
            </a:r>
            <a:r>
              <a:rPr lang="es-MX" altLang="es-MX" kern="0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esponsabilidades</a:t>
            </a: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xmlns="" id="{193B1BA4-78D3-CCA7-0E11-4B8C3D32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358" y="1435149"/>
            <a:ext cx="556010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Artículo 50.</a:t>
            </a:r>
            <a:r>
              <a:rPr lang="es-ES" sz="1600" b="1" dirty="0"/>
              <a:t> </a:t>
            </a:r>
            <a:r>
              <a:rPr lang="es-ES" sz="1600" dirty="0"/>
              <a:t>También se considerará </a:t>
            </a:r>
            <a:r>
              <a:rPr lang="es-ES" sz="1600" b="1" dirty="0"/>
              <a:t>Falta administrativa no grave</a:t>
            </a:r>
            <a:r>
              <a:rPr lang="es-ES" sz="1600" dirty="0"/>
              <a:t>, los daños y perjuicios que, de manera culposa o negligente y sin incurrir en alguna de las faltas administrativas graves señaladas en el Capítulo siguiente, cause un servidor público a la Hacienda Pública o al patrimonio de un Ente público.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ES" sz="1600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sz="1600" dirty="0"/>
              <a:t>Los </a:t>
            </a:r>
            <a:r>
              <a:rPr lang="es-ES" sz="1600" b="1" dirty="0"/>
              <a:t>entes públicos o los particulares que</a:t>
            </a:r>
            <a:r>
              <a:rPr lang="es-ES" sz="1600" dirty="0"/>
              <a:t>, en términos de este artículo, </a:t>
            </a:r>
            <a:r>
              <a:rPr lang="es-ES" sz="1600" b="1" dirty="0"/>
              <a:t>hayan recibido recursos públicos</a:t>
            </a:r>
            <a:r>
              <a:rPr lang="es-ES" sz="1600" dirty="0"/>
              <a:t> sin tener derecho a los mismos, deberán reintegrar los mismos a la Hacienda Pública o al patrimonio del Ente público afectado en un plazo no mayor a 90 días, contados a partir de la notificación correspondiente de la Auditoría Superior de la Federación o de la Autoridad resolutora. </a:t>
            </a:r>
            <a:endParaRPr lang="es-MX" altLang="es-MX" sz="1600" dirty="0"/>
          </a:p>
        </p:txBody>
      </p:sp>
    </p:spTree>
    <p:extLst>
      <p:ext uri="{BB962C8B-B14F-4D97-AF65-F5344CB8AC3E}">
        <p14:creationId xmlns:p14="http://schemas.microsoft.com/office/powerpoint/2010/main" val="401492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7353" y="6426701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7970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051235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General de Responsabilidades Administrativas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ES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R</a:t>
            </a:r>
            <a:r>
              <a:rPr lang="es-MX" altLang="es-MX" kern="0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esponsabilidades</a:t>
            </a: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720104" y="1871405"/>
            <a:ext cx="599443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MX" sz="1400" b="1" dirty="0"/>
              <a:t>Artículos del 52 al 63.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MX" sz="14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285750" indent="-285750" algn="just">
              <a:spcBef>
                <a:spcPct val="0"/>
              </a:spcBef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Cohecho;</a:t>
            </a:r>
          </a:p>
          <a:p>
            <a:pPr marL="285750" indent="-285750" algn="just">
              <a:spcBef>
                <a:spcPct val="0"/>
              </a:spcBef>
            </a:pPr>
            <a:r>
              <a:rPr lang="es-ES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Peculado;</a:t>
            </a:r>
          </a:p>
          <a:p>
            <a:pPr marL="285750" indent="-285750" algn="just">
              <a:spcBef>
                <a:spcPct val="0"/>
              </a:spcBef>
            </a:pPr>
            <a:r>
              <a:rPr 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Desvío de recursos públicos;</a:t>
            </a:r>
          </a:p>
          <a:p>
            <a:pPr marL="285750" indent="-285750" algn="just">
              <a:spcBef>
                <a:spcPct val="0"/>
              </a:spcBef>
            </a:pPr>
            <a:r>
              <a:rPr 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Abuso de Funciones;</a:t>
            </a:r>
          </a:p>
          <a:p>
            <a:pPr marL="285750" indent="-285750" algn="just">
              <a:spcBef>
                <a:spcPct val="0"/>
              </a:spcBef>
            </a:pPr>
            <a:r>
              <a:rPr 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Conflicto de Intereses;</a:t>
            </a:r>
          </a:p>
          <a:p>
            <a:pPr marL="285750" indent="-285750" algn="just">
              <a:spcBef>
                <a:spcPct val="0"/>
              </a:spcBef>
            </a:pPr>
            <a:r>
              <a:rPr 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Contratación indebida del servidor público;</a:t>
            </a:r>
          </a:p>
          <a:p>
            <a:pPr marL="285750" indent="-285750" algn="just">
              <a:spcBef>
                <a:spcPct val="0"/>
              </a:spcBef>
            </a:pP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Enriquecimiento oculto u ocultamiento de Conflicto de Interés;</a:t>
            </a:r>
          </a:p>
          <a:p>
            <a:pPr marL="285750" indent="-285750" algn="just">
              <a:spcBef>
                <a:spcPct val="0"/>
              </a:spcBef>
            </a:pPr>
            <a:r>
              <a:rPr 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Tráfico de influencias</a:t>
            </a: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;</a:t>
            </a:r>
          </a:p>
          <a:p>
            <a:pPr marL="285750" indent="-285750" algn="just">
              <a:spcBef>
                <a:spcPct val="0"/>
              </a:spcBef>
            </a:pPr>
            <a:r>
              <a:rPr 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Encubrimiento el servidor público</a:t>
            </a: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;</a:t>
            </a:r>
          </a:p>
          <a:p>
            <a:pPr marL="285750" indent="-285750" algn="just">
              <a:spcBef>
                <a:spcPct val="0"/>
              </a:spcBef>
            </a:pPr>
            <a:r>
              <a:rPr 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Desacato</a:t>
            </a: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;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sz="14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sz="14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sz="1400" b="1" dirty="0"/>
              <a:t>Capítulo III De los actos de particulares vinculados con faltas administrativas graves.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2135110" y="397867"/>
            <a:ext cx="65794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sz="1400" dirty="0"/>
              <a:t>De las </a:t>
            </a:r>
            <a:r>
              <a:rPr lang="es-MX" sz="1400" b="1" dirty="0"/>
              <a:t>faltas administrativas graves </a:t>
            </a:r>
            <a:r>
              <a:rPr lang="es-MX" sz="1400" dirty="0"/>
              <a:t>de los Servidores Públicos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MX" sz="14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Artículo 51. </a:t>
            </a:r>
            <a:r>
              <a:rPr lang="es-ES" sz="1400" dirty="0"/>
              <a:t>Las conductas previstas en el presente Capítulo constituyen </a:t>
            </a:r>
            <a:r>
              <a:rPr lang="es-ES" sz="1400" b="1" dirty="0"/>
              <a:t>Faltas administrativas graves </a:t>
            </a:r>
            <a:r>
              <a:rPr lang="es-ES" sz="1400" dirty="0"/>
              <a:t>de los Servidores Públicos, por lo que deberán abstenerse de realizarlas, mediante cualquier </a:t>
            </a:r>
            <a:r>
              <a:rPr lang="es-ES" sz="1400" b="1" dirty="0"/>
              <a:t>acto u omisión</a:t>
            </a:r>
            <a:r>
              <a:rPr lang="es-ES" sz="1400" dirty="0"/>
              <a:t>.</a:t>
            </a:r>
            <a:endParaRPr lang="es-MX" altLang="es-MX" sz="1400" dirty="0"/>
          </a:p>
        </p:txBody>
      </p:sp>
    </p:spTree>
    <p:extLst>
      <p:ext uri="{BB962C8B-B14F-4D97-AF65-F5344CB8AC3E}">
        <p14:creationId xmlns:p14="http://schemas.microsoft.com/office/powerpoint/2010/main" val="399108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267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r>
              <a:rPr lang="es-ES" sz="823" kern="0" dirty="0">
                <a:solidFill>
                  <a:srgbClr val="000000"/>
                </a:solidFill>
                <a:cs typeface="Arial"/>
                <a:sym typeface="Arial"/>
              </a:rPr>
              <a:t>1</a:t>
            </a:r>
            <a:endParaRPr sz="823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7970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0"/>
            <a:ext cx="9051235" cy="45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4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General de Responsabilidades Administrativas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ES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R</a:t>
            </a:r>
            <a:r>
              <a:rPr lang="es-MX" altLang="es-MX" kern="0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esponsabilidades</a:t>
            </a: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2135110" y="397867"/>
            <a:ext cx="657942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sz="1400" dirty="0"/>
              <a:t>De las </a:t>
            </a:r>
            <a:r>
              <a:rPr lang="es-MX" sz="1400" b="1" dirty="0"/>
              <a:t>faltas administrativas graves </a:t>
            </a:r>
            <a:r>
              <a:rPr lang="es-MX" sz="1400" dirty="0"/>
              <a:t>de los Servidores Públicos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MX" sz="1400" b="1" kern="0" dirty="0">
              <a:solidFill>
                <a:srgbClr val="691B31"/>
              </a:solidFill>
              <a:highlight>
                <a:srgbClr val="FFFFFF"/>
              </a:highlight>
              <a:latin typeface="Montserra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Artículo 51. </a:t>
            </a:r>
            <a:r>
              <a:rPr lang="es-ES" sz="1400" dirty="0"/>
              <a:t>Las conductas previstas en el presente Capítulo constituyen </a:t>
            </a:r>
            <a:r>
              <a:rPr lang="es-ES" sz="1400" b="1" dirty="0"/>
              <a:t>Faltas administrativas graves </a:t>
            </a:r>
            <a:r>
              <a:rPr lang="es-ES" sz="1400" dirty="0"/>
              <a:t>de los Servidores Públicos, por lo que deberán abstenerse de realizarlas, mediante cualquier </a:t>
            </a:r>
            <a:r>
              <a:rPr lang="es-ES" sz="1400" b="1" dirty="0"/>
              <a:t>acto u omisión</a:t>
            </a:r>
            <a:r>
              <a:rPr lang="es-ES" sz="1400" dirty="0"/>
              <a:t>.</a:t>
            </a:r>
            <a:endParaRPr lang="es-MX" altLang="es-MX" sz="1400" dirty="0"/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xmlns="" id="{DD32CCCD-A08B-4A1D-A2C9-13A2AF11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003" y="1792963"/>
            <a:ext cx="58673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Artículo 55. </a:t>
            </a:r>
            <a:r>
              <a:rPr lang="es-ES" sz="1400" b="1" kern="0" dirty="0">
                <a:highlight>
                  <a:srgbClr val="FFFFFF"/>
                </a:highlight>
                <a:latin typeface="Montserrat"/>
              </a:rPr>
              <a:t>Incurrirá en </a:t>
            </a:r>
            <a:r>
              <a:rPr lang="es-ES" sz="1400" b="1" u="sng" kern="0" dirty="0">
                <a:highlight>
                  <a:srgbClr val="FFFFFF"/>
                </a:highlight>
                <a:latin typeface="Montserrat"/>
              </a:rPr>
              <a:t>utilización indebida de información </a:t>
            </a:r>
            <a:r>
              <a:rPr lang="es-ES" sz="1400" kern="0" dirty="0">
                <a:highlight>
                  <a:srgbClr val="FFFFFF"/>
                </a:highlight>
                <a:latin typeface="Montserrat"/>
              </a:rPr>
              <a:t>el servidor público que adquiera para sí o para las personas a que se refiere el artículo 52 de esta Ley, bienes inmuebles, muebles y valores que pudieren incrementar su valor o, en general, que mejoren sus condiciones, así como </a:t>
            </a:r>
            <a:r>
              <a:rPr lang="es-ES" sz="1400" b="1" kern="0" dirty="0">
                <a:highlight>
                  <a:srgbClr val="FFFFFF"/>
                </a:highlight>
                <a:latin typeface="Montserrat"/>
              </a:rPr>
              <a:t>obtener cualquier ventaja o beneficio privado, como resultado de información privilegiada de la cual haya tenido conocimiento</a:t>
            </a:r>
            <a:r>
              <a:rPr lang="es-ES" sz="1400" kern="0" dirty="0">
                <a:highlight>
                  <a:srgbClr val="FFFFFF"/>
                </a:highlight>
                <a:latin typeface="Montserrat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MX" sz="1400" kern="0" dirty="0">
              <a:highlight>
                <a:srgbClr val="FFFFFF"/>
              </a:highlight>
              <a:latin typeface="Montserra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</a:rPr>
              <a:t>Artículo 56. </a:t>
            </a:r>
            <a:r>
              <a:rPr lang="es-ES" sz="1400" kern="0" dirty="0">
                <a:highlight>
                  <a:srgbClr val="FFFFFF"/>
                </a:highlight>
                <a:latin typeface="Montserrat"/>
              </a:rPr>
              <a:t>Para efectos del artículo anterior, se considera </a:t>
            </a:r>
            <a:r>
              <a:rPr lang="es-ES" sz="1400" b="1" kern="0" dirty="0">
                <a:highlight>
                  <a:srgbClr val="FFFFFF"/>
                </a:highlight>
                <a:latin typeface="Montserrat"/>
              </a:rPr>
              <a:t>información privilegiada la que obtenga el servidor público con motivo de sus funciones y que no sea del dominio público</a:t>
            </a:r>
            <a:r>
              <a:rPr lang="es-ES" sz="1400" kern="0" dirty="0">
                <a:highlight>
                  <a:srgbClr val="FFFFFF"/>
                </a:highlight>
                <a:latin typeface="Montserrat"/>
              </a:rPr>
              <a:t>. La restricción prevista en el artículo anterior será aplicable inclusive </a:t>
            </a:r>
            <a:r>
              <a:rPr lang="es-ES" sz="1400" b="1" kern="0" dirty="0">
                <a:highlight>
                  <a:srgbClr val="FFFFFF"/>
                </a:highlight>
                <a:latin typeface="Montserrat"/>
              </a:rPr>
              <a:t>cuando el servidor público se haya retirado del empleo, cargo o comisión, hasta por un plazo de un año</a:t>
            </a:r>
            <a:r>
              <a:rPr lang="es-ES" sz="1400" kern="0" dirty="0">
                <a:highlight>
                  <a:srgbClr val="FFFFFF"/>
                </a:highlight>
                <a:latin typeface="Montserrat"/>
              </a:rPr>
              <a:t>.</a:t>
            </a:r>
            <a:endParaRPr lang="es-MX" altLang="es-MX" sz="1400" kern="0" dirty="0">
              <a:highlight>
                <a:srgbClr val="FFFFFF"/>
              </a:highlight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25033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394131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07134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0802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50677" y="129302"/>
            <a:ext cx="8742440" cy="6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000" b="1" kern="0" dirty="0">
                <a:solidFill>
                  <a:srgbClr val="BC955C"/>
                </a:solidFill>
                <a:latin typeface="Montserrat ExtraBold"/>
              </a:rPr>
              <a:t>Se realizarán actas circunstanciadas de hechos en los siguientes casos:</a:t>
            </a:r>
            <a:endParaRPr lang="es-ES" altLang="es-MX" sz="2000" b="1" kern="0" dirty="0">
              <a:solidFill>
                <a:srgbClr val="BC955C"/>
              </a:solidFill>
              <a:latin typeface="Montserrat ExtraBold"/>
            </a:endParaRP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150677" y="730870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ES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A</a:t>
            </a:r>
            <a:r>
              <a:rPr lang="es-MX" altLang="es-MX" kern="0" dirty="0" err="1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ctas</a:t>
            </a: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 Circunstanciadas de Hechos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184478" y="2840034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354466" y="840764"/>
            <a:ext cx="644383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Cuando se identifique la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ausencia en la generación de expedientes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 por las área generadoras;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Cuando existan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expedientes dañados o siniestrados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Cuando se identifican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expedientes extraviados, reportados en inventarios documentales validados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Ante el hallazgo de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expedientes no reportados en inventarios previos validados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 y deben ser integrados al inventario en proceso;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O en los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casos particulares 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que, de acuerdo al análisis previo entre el Área Coordinadora de Archivos y el Archivo General del Estado, procedan con base en la normatividad y disposiciones jurídicas aplicables.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Documentar los hallazgos, omisiones, anomalías y/o diferencias derivadas de los actos de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Entrega Recepción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, que impacten en los expedientes resguardados.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Cuando derivado de la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aprobación de la Línea del Tiempo Jurídico-Administrativa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, o del </a:t>
            </a:r>
            <a:r>
              <a:rPr lang="es-ES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análisis entre la alineación y congruencia entre los Instrumentos de Control y Consulta Archivísticos validados</a:t>
            </a:r>
            <a:r>
              <a:rPr lang="es-ES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, se identifique la necesidad de adecuarlos.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7302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394131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07134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0802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5693" y="82181"/>
            <a:ext cx="834425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ÓRGANOS INTERNOS DE CONTROL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181732" y="607151"/>
            <a:ext cx="5616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órganos internos de control en el Estado de Hidalgo y de los municipios, vigilarán el estricto cumplimiento de la presente Ley, de acuerdo con sus competencias e integrarán auditorías archivísticas en sus programas anuales de trabajo.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2866774" y="546204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12</a:t>
            </a: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2927337" y="2325276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102</a:t>
            </a:r>
          </a:p>
        </p:txBody>
      </p:sp>
      <p:sp>
        <p:nvSpPr>
          <p:cNvPr id="19" name="CuadroTexto 2"/>
          <p:cNvSpPr txBox="1">
            <a:spLocks noChangeArrowheads="1"/>
          </p:cNvSpPr>
          <p:nvPr/>
        </p:nvSpPr>
        <p:spPr bwMode="auto">
          <a:xfrm>
            <a:off x="3181732" y="2429149"/>
            <a:ext cx="56165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Las infracciones administrativas a que se refiere este capítulo o cualquiera otra derivada del incumplimiento de las obligaciones establecidas en la presente Ley, cometidas por servidores públicos, serán sancionadas en términos de las leyes aplicables en materia de responsabilidades administrativas. </a:t>
            </a:r>
            <a:r>
              <a:rPr lang="es-MX" altLang="es-MX" sz="1600" dirty="0"/>
              <a:t>	</a:t>
            </a: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sp>
        <p:nvSpPr>
          <p:cNvPr id="20" name="CuadroTexto 9"/>
          <p:cNvSpPr txBox="1">
            <a:spLocks noChangeArrowheads="1"/>
          </p:cNvSpPr>
          <p:nvPr/>
        </p:nvSpPr>
        <p:spPr bwMode="auto">
          <a:xfrm>
            <a:off x="1678905" y="4209594"/>
            <a:ext cx="1924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103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850355" y="4606669"/>
            <a:ext cx="4741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Los órganos internos de control o sus equivalentes, para efectos de este capítulo actuarán de conformidad con sus competencias y apegados a la legislación y demás normatividad aplicable. </a:t>
            </a:r>
          </a:p>
        </p:txBody>
      </p:sp>
    </p:spTree>
    <p:extLst>
      <p:ext uri="{BB962C8B-B14F-4D97-AF65-F5344CB8AC3E}">
        <p14:creationId xmlns:p14="http://schemas.microsoft.com/office/powerpoint/2010/main" val="386036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defTabSz="537850">
                <a:buClr>
                  <a:srgbClr val="000000"/>
                </a:buClr>
              </a:pPr>
              <a:endParaRPr sz="823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21"/>
            <p:cNvSpPr txBox="1"/>
            <p:nvPr/>
          </p:nvSpPr>
          <p:spPr>
            <a:xfrm>
              <a:off x="9496893" y="9246259"/>
              <a:ext cx="4990800" cy="550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buClr>
                  <a:srgbClr val="000000"/>
                </a:buClr>
              </a:pPr>
              <a:r>
                <a:rPr lang="es-419" sz="1400" b="1" kern="0" dirty="0">
                  <a:solidFill>
                    <a:srgbClr val="BC955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Mayo, 2025</a:t>
              </a:r>
              <a:endParaRPr sz="1400" b="1" kern="0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6826938" y="652587"/>
              <a:ext cx="7845621" cy="9250223"/>
              <a:chOff x="6826938" y="652587"/>
              <a:chExt cx="7845621" cy="9250223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8" y="652587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algn="r" defTabSz="537850">
                  <a:lnSpc>
                    <a:spcPct val="90000"/>
                  </a:lnSpc>
                  <a:buClr>
                    <a:srgbClr val="000000"/>
                  </a:buClr>
                </a:pPr>
                <a:r>
                  <a:rPr lang="es-419" sz="3882" kern="0" dirty="0">
                    <a:solidFill>
                      <a:srgbClr val="691B31"/>
                    </a:solidFill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sz="3882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9902810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" name="Google Shape;75;p21"/>
          <p:cNvSpPr txBox="1"/>
          <p:nvPr/>
        </p:nvSpPr>
        <p:spPr>
          <a:xfrm>
            <a:off x="4233332" y="2719249"/>
            <a:ext cx="4397585" cy="132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</a:pPr>
            <a:r>
              <a:rPr lang="es-419" sz="2000" b="1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algn="r" defTabSz="537850">
              <a:buClr>
                <a:srgbClr val="000000"/>
              </a:buClr>
            </a:pPr>
            <a:r>
              <a:rPr lang="es-419" b="1" kern="0" dirty="0">
                <a:solidFill>
                  <a:srgbClr val="BC955C"/>
                </a:solidFill>
                <a:latin typeface="Montserrat"/>
                <a:ea typeface="Montserrat"/>
                <a:cs typeface="Montserrat"/>
                <a:sym typeface="Montserrat"/>
              </a:rPr>
              <a:t>Reuniones Regionales y Sectoriales de Archivos</a:t>
            </a:r>
          </a:p>
          <a:p>
            <a:pPr algn="r" defTabSz="537850">
              <a:buClr>
                <a:srgbClr val="000000"/>
              </a:buClr>
            </a:pPr>
            <a:endParaRPr lang="es-419" sz="700" b="1" kern="0" dirty="0">
              <a:solidFill>
                <a:srgbClr val="BC95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 defTabSz="537850">
              <a:buClr>
                <a:srgbClr val="000000"/>
              </a:buClr>
            </a:pPr>
            <a:r>
              <a:rPr lang="es-419" sz="1600" b="1" kern="0" dirty="0"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Sectores</a:t>
            </a:r>
            <a:endParaRPr sz="1600" b="1" u="sng" kern="0" dirty="0">
              <a:solidFill>
                <a:srgbClr val="BC9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5;p21"/>
          <p:cNvSpPr txBox="1"/>
          <p:nvPr/>
        </p:nvSpPr>
        <p:spPr>
          <a:xfrm>
            <a:off x="4233332" y="4015911"/>
            <a:ext cx="4397585" cy="18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</a:pPr>
            <a:r>
              <a:rPr lang="es-419" sz="2000" b="1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"/>
              </a:rPr>
              <a:t>Sesión Plenaria</a:t>
            </a:r>
          </a:p>
          <a:p>
            <a:pPr algn="r" defTabSz="537850">
              <a:buClr>
                <a:srgbClr val="000000"/>
              </a:buClr>
            </a:pPr>
            <a:endParaRPr lang="es-MX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r" defTabSz="537850">
              <a:buClr>
                <a:srgbClr val="000000"/>
              </a:buClr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 las Nuevas Obligaciones de la Ley de Archivos para el Estado de Hidalgo, bajo el contexto del Sistema Estatal Anticorrupción: ACTAS CIRCUNTANCIADAS DE HECHOS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419" sz="2000" b="1" kern="0" dirty="0">
              <a:solidFill>
                <a:srgbClr val="691B31"/>
              </a:solidFill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1030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267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27970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SANCIONES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809624" y="878026"/>
            <a:ext cx="60821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Transferir a título oneroso o gratuito la propiedad o posesión de archivos o documentos </a:t>
            </a:r>
            <a:r>
              <a:rPr lang="es-MX" altLang="es-MX" sz="1200" dirty="0"/>
              <a:t>de los sujetos obligados, salvo aquellas transferencias que estén previstas o autorizadas en las disposiciones aplicables;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Impedir u obstaculizar la consulta </a:t>
            </a:r>
            <a:r>
              <a:rPr lang="es-MX" altLang="es-MX" sz="1200" dirty="0"/>
              <a:t>de documentos de los archivos sin causa justificada;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III.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Actuar con dolo o negligencia en la ejecución de medidas </a:t>
            </a:r>
            <a:r>
              <a:rPr lang="es-MX" altLang="es-MX" sz="1200" dirty="0"/>
              <a:t>de índole técnica, administrativa, ambiental o tecnológica, para la conservación de los archivos;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IV.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Usar, sustraer, divulgar, ocultar, alterar, mutilar, destruir o inutilizar, total o parcialmente, sin causa legítima </a:t>
            </a:r>
            <a:r>
              <a:rPr lang="es-MX" altLang="es-MX" sz="1200" dirty="0"/>
              <a:t>conforme a las facultades correspondientes, y de manera indebida, documentos de archivo de los sujetos obligados;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Omitir la entrega de algún documento de archivo bajo la custodia de una persona al separarse </a:t>
            </a:r>
            <a:r>
              <a:rPr lang="es-MX" altLang="es-MX" sz="1200" dirty="0"/>
              <a:t>de un empleo, cargo o comisión;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VI.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No publicar el catálogo de disposición documental, el dictamen y el acta de baja documental autorizados </a:t>
            </a:r>
            <a:r>
              <a:rPr lang="es-MX" altLang="es-MX" sz="1200" dirty="0"/>
              <a:t>por el Archivo General o, en su caso, las entidades especializadas en materia de archivos a nivel local, así como el acta que se levante en caso de documentación siniestrada en los portales electrónicos, y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VII. Cualquier otra </a:t>
            </a:r>
            <a:r>
              <a:rPr lang="es-MX" altLang="es-MX" sz="12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acción u omisión </a:t>
            </a:r>
            <a:r>
              <a:rPr lang="es-MX" altLang="es-MX" sz="1200" dirty="0"/>
              <a:t>que contravenga lo dispuesto en esta Ley y demás disposiciones aplicables que de ellos deriven.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101</a:t>
            </a:r>
          </a:p>
        </p:txBody>
      </p:sp>
    </p:spTree>
    <p:extLst>
      <p:ext uri="{BB962C8B-B14F-4D97-AF65-F5344CB8AC3E}">
        <p14:creationId xmlns:p14="http://schemas.microsoft.com/office/powerpoint/2010/main" val="103604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19765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32768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45061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SANCIONES ADMINISTRATIVAS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067876" y="606425"/>
            <a:ext cx="5627391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MX" altLang="es-MX" sz="1200" dirty="0"/>
              <a:t>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 competente </a:t>
            </a:r>
            <a:r>
              <a:rPr lang="es-MX" altLang="es-MX" sz="1200" dirty="0"/>
              <a:t>podrá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imponer multas de diez y hasta mil quinientas veces el valor diario de la unidad de medida y actualización e individualizará las sanciones</a:t>
            </a:r>
            <a:r>
              <a:rPr lang="es-MX" altLang="es-MX" sz="1200" dirty="0">
                <a:solidFill>
                  <a:srgbClr val="009900"/>
                </a:solidFill>
              </a:rPr>
              <a:t> </a:t>
            </a:r>
            <a:r>
              <a:rPr lang="es-MX" altLang="es-MX" sz="1200" dirty="0"/>
              <a:t>considerando los siguientes criterios: </a:t>
            </a:r>
          </a:p>
          <a:p>
            <a:pPr algn="just">
              <a:defRPr/>
            </a:pPr>
            <a:endParaRPr lang="es-MX" altLang="es-MX" sz="1200" dirty="0"/>
          </a:p>
          <a:p>
            <a:pPr algn="just">
              <a:defRPr/>
            </a:pPr>
            <a:r>
              <a:rPr lang="es-MX" altLang="es-MX" sz="1200" dirty="0"/>
              <a:t>I. La gravedad de la conducta constitutiva de la infracción; </a:t>
            </a:r>
          </a:p>
          <a:p>
            <a:pPr algn="just">
              <a:defRPr/>
            </a:pPr>
            <a:r>
              <a:rPr lang="es-MX" altLang="es-MX" sz="1200" dirty="0"/>
              <a:t>II. Los daños o perjuicios ocasionados por la conducta constitutiva de la infracción, y </a:t>
            </a:r>
          </a:p>
          <a:p>
            <a:pPr algn="just">
              <a:defRPr/>
            </a:pPr>
            <a:r>
              <a:rPr lang="es-MX" altLang="es-MX" sz="1200" dirty="0"/>
              <a:t>III. 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reincidencia</a:t>
            </a:r>
            <a:r>
              <a:rPr lang="es-MX" altLang="es-MX" sz="1200" dirty="0"/>
              <a:t>, en su caso, de la conducta constitutiva de la infracción.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altLang="es-MX" sz="1200" dirty="0"/>
              <a:t>En caso de reincidencia, las multas podrán duplicarse, dependiendo de la gravedad de la infracción cometida.</a:t>
            </a:r>
          </a:p>
          <a:p>
            <a:pPr algn="just">
              <a:defRPr/>
            </a:pPr>
            <a:endParaRPr lang="es-MX" altLang="es-MX" sz="1200" dirty="0"/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MX" altLang="es-MX" sz="1200" dirty="0"/>
              <a:t>Se considera grave el incumplimiento a las fracciones I, II, III, IV y V.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104</a:t>
            </a:r>
          </a:p>
        </p:txBody>
      </p:sp>
      <p:sp>
        <p:nvSpPr>
          <p:cNvPr id="15" name="CuadroTexto 9"/>
          <p:cNvSpPr txBox="1">
            <a:spLocks noChangeArrowheads="1"/>
          </p:cNvSpPr>
          <p:nvPr/>
        </p:nvSpPr>
        <p:spPr bwMode="auto">
          <a:xfrm>
            <a:off x="1613070" y="3487214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62749" y="3800906"/>
            <a:ext cx="577426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sanciones contempladas </a:t>
            </a:r>
            <a:r>
              <a:rPr lang="es-MX" altLang="es-MX" sz="1200" dirty="0"/>
              <a:t>en la presente Ley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son aplicables sin perjuicio de la responsabilidad civil o penal</a:t>
            </a:r>
            <a:r>
              <a:rPr lang="es-MX" altLang="es-MX" sz="1200" dirty="0">
                <a:solidFill>
                  <a:srgbClr val="FF0000"/>
                </a:solidFill>
              </a:rPr>
              <a:t> </a:t>
            </a:r>
            <a:r>
              <a:rPr lang="es-MX" altLang="es-MX" sz="1200" dirty="0"/>
              <a:t>de quienes incurran en ellas.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En caso de que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existan hechos que pudieran ser constitutivos de algún delito</a:t>
            </a:r>
            <a:r>
              <a:rPr lang="es-MX" altLang="es-MX" sz="1200" dirty="0"/>
              <a:t>, las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autoridades estarán obligadas a realizar la denuncia ante el Ministerio Público correspondiente, coadyuvando en la investigación y aportando todos los elementos probatorios con los que cuente. </a:t>
            </a:r>
          </a:p>
        </p:txBody>
      </p:sp>
    </p:spTree>
    <p:extLst>
      <p:ext uri="{BB962C8B-B14F-4D97-AF65-F5344CB8AC3E}">
        <p14:creationId xmlns:p14="http://schemas.microsoft.com/office/powerpoint/2010/main" val="152768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38558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39858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1087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DELITOS CONTRA LOS ARCHIVOS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2810933" y="1034086"/>
            <a:ext cx="6082184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200" dirty="0"/>
              <a:t>Será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sancionado con pena de tres a diez años de prisión y multa de tres mil a cinco mil veces la unidad de medida y actualización </a:t>
            </a:r>
            <a:r>
              <a:rPr lang="es-MX" altLang="es-MX" sz="1200" dirty="0"/>
              <a:t>a la persona que: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200" dirty="0"/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Sustraiga, oculte, altere, mutile, destruya o inutilice, total o parcialmente, información y documentos de los archivos </a:t>
            </a:r>
            <a:r>
              <a:rPr lang="es-MX" altLang="es-MX" sz="1200" dirty="0"/>
              <a:t>que se encuentren bajo su resguardo, salvo en los casos que no exista responsabilidad determinada en esta Ley;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Transfiera la propiedad o posesión, transporte o reproduzca, </a:t>
            </a:r>
            <a:r>
              <a:rPr lang="es-MX" altLang="es-MX" sz="1200" dirty="0"/>
              <a:t>sin el permiso correspondiente, un documento considerado patrimonio documental del Estado de Hidalgo;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Traslade fuera del territorio del Estado de Hidalgo documentos considerados patrimonio documental del Estado</a:t>
            </a:r>
            <a:r>
              <a:rPr lang="es-MX" altLang="es-MX" sz="1200" dirty="0"/>
              <a:t>, sin autorización del Archivo General del Estado;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Mantenga, injustificadamente, fuera del territorio del Estado de Hidalgo documentos considerados patrimonio documental del Estado, </a:t>
            </a:r>
            <a:r>
              <a:rPr lang="es-MX" altLang="es-MX" sz="1200" dirty="0"/>
              <a:t>una vez fenecido el plazo por el que el Archivo General del Estado le autorizó la salida de la entidad; y </a:t>
            </a:r>
          </a:p>
          <a:p>
            <a:pPr algn="just">
              <a:buFontTx/>
              <a:buAutoNum type="romanUcPeriod"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Destruya documentos considerados patrimonio documental del Estado de Hidalgo.</a:t>
            </a:r>
            <a:r>
              <a:rPr lang="es-MX" altLang="es-MX" sz="1200" dirty="0">
                <a:solidFill>
                  <a:srgbClr val="009900"/>
                </a:solidFill>
              </a:rPr>
              <a:t>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173085" y="606426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106</a:t>
            </a:r>
          </a:p>
        </p:txBody>
      </p:sp>
    </p:spTree>
    <p:extLst>
      <p:ext uri="{BB962C8B-B14F-4D97-AF65-F5344CB8AC3E}">
        <p14:creationId xmlns:p14="http://schemas.microsoft.com/office/powerpoint/2010/main" val="383103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02672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15675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6019423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DELITOS CONTRA LOS ARCHIVOS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550116" y="2484766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34266" y="1485029"/>
            <a:ext cx="44873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Será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sancionado con pena de tres a diez años de prisión y multa de tres mil veces la unidad de medida y actualización</a:t>
            </a:r>
            <a:r>
              <a:rPr lang="es-MX" altLang="es-MX" sz="1400" dirty="0"/>
              <a:t> hasta el valor del daño causado, a la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persona que destruya documentos relacionados con violaciones graves a derechos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humanos</a:t>
            </a:r>
            <a:r>
              <a:rPr lang="es-MX" altLang="es-MX" sz="1400" dirty="0"/>
              <a:t>, alojados en algún archivo, que así hayan sido declarados previamente por autoridad competente.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758079" y="107068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106</a:t>
            </a:r>
          </a:p>
        </p:txBody>
      </p:sp>
    </p:spTree>
    <p:extLst>
      <p:ext uri="{BB962C8B-B14F-4D97-AF65-F5344CB8AC3E}">
        <p14:creationId xmlns:p14="http://schemas.microsoft.com/office/powerpoint/2010/main" val="7825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647"/>
            <a:ext cx="2552573" cy="597448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5865941" y="5184750"/>
            <a:ext cx="2552647" cy="61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algn="r" defTabSz="537850">
              <a:buClr>
                <a:srgbClr val="000000"/>
              </a:buClr>
              <a:buSzPts val="5600"/>
            </a:pPr>
            <a:r>
              <a:rPr lang="es-419" sz="3294" kern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2022-2028</a:t>
            </a:r>
            <a:endParaRPr sz="3294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211" name="Google Shape;211;p30"/>
          <p:cNvCxnSpPr/>
          <p:nvPr/>
        </p:nvCxnSpPr>
        <p:spPr>
          <a:xfrm>
            <a:off x="6076618" y="5873346"/>
            <a:ext cx="2341941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30"/>
          <p:cNvCxnSpPr/>
          <p:nvPr/>
        </p:nvCxnSpPr>
        <p:spPr>
          <a:xfrm>
            <a:off x="6076618" y="5111861"/>
            <a:ext cx="2341941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226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1B3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470647"/>
            <a:ext cx="9144000" cy="6029024"/>
            <a:chOff x="0" y="0"/>
            <a:chExt cx="15544799" cy="10249341"/>
          </a:xfrm>
        </p:grpSpPr>
        <p:sp>
          <p:nvSpPr>
            <p:cNvPr id="72" name="Google Shape;72;p21"/>
            <p:cNvSpPr/>
            <p:nvPr/>
          </p:nvSpPr>
          <p:spPr>
            <a:xfrm>
              <a:off x="5954700" y="92840"/>
              <a:ext cx="9590099" cy="1015650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3779" tIns="53779" rIns="53779" bIns="53779" anchor="ctr" anchorCtr="0">
              <a:noAutofit/>
            </a:bodyPr>
            <a:lstStyle/>
            <a:p>
              <a:pPr marL="0" marR="0" lvl="0" indent="0" algn="l" defTabSz="537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82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73" name="Google Shape;7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4297409" cy="100583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upo 1"/>
            <p:cNvGrpSpPr/>
            <p:nvPr/>
          </p:nvGrpSpPr>
          <p:grpSpPr>
            <a:xfrm>
              <a:off x="6826938" y="652587"/>
              <a:ext cx="7845621" cy="9250223"/>
              <a:chOff x="6826938" y="652587"/>
              <a:chExt cx="7845621" cy="9250223"/>
            </a:xfrm>
          </p:grpSpPr>
          <p:sp>
            <p:nvSpPr>
              <p:cNvPr id="74" name="Google Shape;74;p21"/>
              <p:cNvSpPr txBox="1"/>
              <p:nvPr/>
            </p:nvSpPr>
            <p:spPr>
              <a:xfrm>
                <a:off x="6826938" y="652587"/>
                <a:ext cx="7845621" cy="2926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779" tIns="53779" rIns="53779" bIns="53779" anchor="t" anchorCtr="0">
                <a:spAutoFit/>
              </a:bodyPr>
              <a:lstStyle/>
              <a:p>
                <a:pPr marL="0" marR="0" lvl="0" indent="0" algn="r" defTabSz="53785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s-419" sz="3882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91B31"/>
                    </a:solidFill>
                    <a:effectLst/>
                    <a:uLnTx/>
                    <a:uFillTx/>
                    <a:latin typeface="Montserrat Black"/>
                    <a:ea typeface="Montserrat Black"/>
                    <a:cs typeface="Montserrat Black"/>
                    <a:sym typeface="Montserrat Black"/>
                  </a:rPr>
                  <a:t>ARCHIVO GENERAL DEL ESTADO</a:t>
                </a:r>
                <a:endParaRPr kumimoji="0" sz="3882" b="0" i="0" u="none" strike="noStrike" kern="0" cap="none" spc="0" normalizeH="0" baseline="0" noProof="0" dirty="0">
                  <a:ln>
                    <a:noFill/>
                  </a:ln>
                  <a:solidFill>
                    <a:srgbClr val="691B31"/>
                  </a:solidFill>
                  <a:effectLst/>
                  <a:uLnTx/>
                  <a:uFillTx/>
                  <a:latin typeface="Montserrat Black"/>
                  <a:ea typeface="Montserrat Black"/>
                  <a:cs typeface="Montserrat Black"/>
                  <a:sym typeface="Montserrat Black"/>
                </a:endParaRPr>
              </a:p>
            </p:txBody>
          </p:sp>
          <p:cxnSp>
            <p:nvCxnSpPr>
              <p:cNvPr id="76" name="Google Shape;76;p21"/>
              <p:cNvCxnSpPr/>
              <p:nvPr/>
            </p:nvCxnSpPr>
            <p:spPr>
              <a:xfrm>
                <a:off x="13540376" y="9902810"/>
                <a:ext cx="862799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BC955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" name="Google Shape;75;p21"/>
          <p:cNvSpPr txBox="1"/>
          <p:nvPr/>
        </p:nvSpPr>
        <p:spPr>
          <a:xfrm>
            <a:off x="3875964" y="5265343"/>
            <a:ext cx="4646209" cy="75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691B31"/>
                </a:solidFill>
                <a:effectLst/>
                <a:uLnTx/>
                <a:uFillTx/>
                <a:latin typeface="Montserrat Black"/>
                <a:ea typeface="Montserrat Black"/>
                <a:cs typeface="Montserrat Black"/>
                <a:sym typeface="Montserrat"/>
              </a:rPr>
              <a:t>Sistema Estatal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Reuniones Sectoriales y Regionales de Archivos</a:t>
            </a:r>
          </a:p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Sector</a:t>
            </a:r>
            <a:r>
              <a:rPr lang="es-419" sz="1400" b="1" kern="0" dirty="0">
                <a:solidFill>
                  <a:srgbClr val="BC95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kumimoji="0" sz="1400" b="1" i="0" u="sng" strike="noStrike" kern="0" cap="none" spc="0" normalizeH="0" baseline="0" noProof="0" dirty="0">
              <a:ln>
                <a:noFill/>
              </a:ln>
              <a:solidFill>
                <a:srgbClr val="BC95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5;p21"/>
          <p:cNvSpPr txBox="1"/>
          <p:nvPr/>
        </p:nvSpPr>
        <p:spPr>
          <a:xfrm>
            <a:off x="4233332" y="3248526"/>
            <a:ext cx="4397585" cy="97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779" tIns="53779" rIns="53779" bIns="53779" anchor="t" anchorCtr="0">
            <a:spAutoFit/>
          </a:bodyPr>
          <a:lstStyle/>
          <a:p>
            <a:pPr marL="0" marR="0" lvl="0" indent="0" algn="r" defTabSz="537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MX" sz="2800" b="1" u="sng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I. ANTECEDENTES: </a:t>
            </a:r>
            <a:r>
              <a:rPr lang="es-MX" sz="2800" b="1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CONCEPTOS BÁSICOS</a:t>
            </a:r>
            <a:endParaRPr kumimoji="0" lang="es-419" sz="2800" b="1" i="0" u="none" strike="noStrike" kern="0" cap="none" spc="0" normalizeH="0" baseline="0" noProof="0" dirty="0">
              <a:ln>
                <a:noFill/>
              </a:ln>
              <a:solidFill>
                <a:srgbClr val="691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tserrat Black"/>
              <a:ea typeface="Montserrat Black"/>
              <a:cs typeface="Montserrat Black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2288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238563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251566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419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82250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188;p28"/>
          <p:cNvSpPr/>
          <p:nvPr/>
        </p:nvSpPr>
        <p:spPr>
          <a:xfrm>
            <a:off x="1009576" y="1605174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Nacional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Nacional Anticorrupción</a:t>
            </a:r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893763" y="2217738"/>
            <a:ext cx="758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2014, se reforma el artículo 6° de la Constitución Política de los Estados Unidos Mexicanos, respecto al derecho constitucional de acceso a la información. 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01613" y="222091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1</a:t>
            </a: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568326" y="3034436"/>
            <a:ext cx="5934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DOCUMENTAR TODO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acto que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derive del ejercicio de sus facultades, competencias o funciones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Deberán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PRESERVAR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sus documentos en archivos administrativos actualizados y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publicarán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a través de los medios electrónicos disponibles, la información completa y actualizada sobre el ejercicio de los recursos públicos y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INDICADORES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que permitan rendir cuenta del cumplimiento de sus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OBJETIVOS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y de los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RESULTADOS OBTENIDOS.</a:t>
            </a:r>
          </a:p>
        </p:txBody>
      </p:sp>
      <p:sp>
        <p:nvSpPr>
          <p:cNvPr id="17" name="Elipse 10"/>
          <p:cNvSpPr>
            <a:spLocks noChangeArrowheads="1"/>
          </p:cNvSpPr>
          <p:nvPr/>
        </p:nvSpPr>
        <p:spPr bwMode="auto">
          <a:xfrm>
            <a:off x="6846888" y="2780173"/>
            <a:ext cx="1844675" cy="1235075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Constitución Política del Estado de Hidalgo</a:t>
            </a:r>
          </a:p>
        </p:txBody>
      </p:sp>
      <p:sp>
        <p:nvSpPr>
          <p:cNvPr id="18" name="Flecha derecha 2"/>
          <p:cNvSpPr>
            <a:spLocks noChangeArrowheads="1"/>
          </p:cNvSpPr>
          <p:nvPr/>
        </p:nvSpPr>
        <p:spPr bwMode="auto">
          <a:xfrm>
            <a:off x="6502401" y="3911058"/>
            <a:ext cx="555625" cy="306388"/>
          </a:xfrm>
          <a:prstGeom prst="rightArrow">
            <a:avLst>
              <a:gd name="adj1" fmla="val 50000"/>
              <a:gd name="adj2" fmla="val 50164"/>
            </a:avLst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endParaRPr lang="es-MX" altLang="es-MX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9" name="Elipse 10"/>
          <p:cNvSpPr>
            <a:spLocks noChangeArrowheads="1"/>
          </p:cNvSpPr>
          <p:nvPr/>
        </p:nvSpPr>
        <p:spPr bwMode="auto">
          <a:xfrm>
            <a:off x="7086600" y="3986213"/>
            <a:ext cx="1806575" cy="636587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20" name="Elipse 10"/>
          <p:cNvSpPr>
            <a:spLocks noChangeArrowheads="1"/>
          </p:cNvSpPr>
          <p:nvPr/>
        </p:nvSpPr>
        <p:spPr bwMode="auto">
          <a:xfrm>
            <a:off x="6846888" y="4549775"/>
            <a:ext cx="2262187" cy="54133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ARTÍCULO 4 BIS</a:t>
            </a:r>
          </a:p>
        </p:txBody>
      </p:sp>
    </p:spTree>
    <p:extLst>
      <p:ext uri="{BB962C8B-B14F-4D97-AF65-F5344CB8AC3E}">
        <p14:creationId xmlns:p14="http://schemas.microsoft.com/office/powerpoint/2010/main" val="348670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188;p28"/>
          <p:cNvSpPr/>
          <p:nvPr/>
        </p:nvSpPr>
        <p:spPr>
          <a:xfrm>
            <a:off x="1009576" y="1605174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1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Nacional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Nacional Anticorrupción</a:t>
            </a:r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893763" y="2217738"/>
            <a:ext cx="7581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En 2014, se reforma el artículo 6° de la Constitución Política de los Estados Unidos Mexicanos, respecto al derecho constitucional de acceso a la información. 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01613" y="222091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2</a:t>
            </a: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568326" y="3034436"/>
            <a:ext cx="59340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Así mismo, se adicionan al artículo 73 las fracciones XXIX-S XXIX-T, para que el Congreso de la Unión expida: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MX" altLang="es-MX" sz="16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Transparencia y Acceso a la Información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2015);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Protección de Datos Personales en Posesión de los Sujetos Obligados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2017);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General de Archivos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</a:t>
            </a:r>
            <a:r>
              <a:rPr lang="es-MX" altLang="es-MX" sz="1600" kern="0" dirty="0" err="1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DOF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2018).</a:t>
            </a:r>
          </a:p>
        </p:txBody>
      </p:sp>
      <p:sp>
        <p:nvSpPr>
          <p:cNvPr id="17" name="Elipse 10"/>
          <p:cNvSpPr>
            <a:spLocks noChangeArrowheads="1"/>
          </p:cNvSpPr>
          <p:nvPr/>
        </p:nvSpPr>
        <p:spPr bwMode="auto">
          <a:xfrm>
            <a:off x="6846888" y="2780173"/>
            <a:ext cx="1844675" cy="1235075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Constitución Política del Estado de Hidalgo</a:t>
            </a:r>
          </a:p>
        </p:txBody>
      </p:sp>
      <p:sp>
        <p:nvSpPr>
          <p:cNvPr id="18" name="Flecha derecha 2"/>
          <p:cNvSpPr>
            <a:spLocks noChangeArrowheads="1"/>
          </p:cNvSpPr>
          <p:nvPr/>
        </p:nvSpPr>
        <p:spPr bwMode="auto">
          <a:xfrm>
            <a:off x="6502401" y="3911058"/>
            <a:ext cx="555625" cy="306388"/>
          </a:xfrm>
          <a:prstGeom prst="rightArrow">
            <a:avLst>
              <a:gd name="adj1" fmla="val 50000"/>
              <a:gd name="adj2" fmla="val 50164"/>
            </a:avLst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endParaRPr lang="es-MX" altLang="es-MX" kern="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9" name="Elipse 10"/>
          <p:cNvSpPr>
            <a:spLocks noChangeArrowheads="1"/>
          </p:cNvSpPr>
          <p:nvPr/>
        </p:nvSpPr>
        <p:spPr bwMode="auto">
          <a:xfrm>
            <a:off x="7086600" y="3986213"/>
            <a:ext cx="1806575" cy="636587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20" name="Elipse 10"/>
          <p:cNvSpPr>
            <a:spLocks noChangeArrowheads="1"/>
          </p:cNvSpPr>
          <p:nvPr/>
        </p:nvSpPr>
        <p:spPr bwMode="auto">
          <a:xfrm>
            <a:off x="6846888" y="4549775"/>
            <a:ext cx="2262187" cy="541338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sz="1400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ARTÍCULO 4 BIS</a:t>
            </a:r>
          </a:p>
        </p:txBody>
      </p:sp>
    </p:spTree>
    <p:extLst>
      <p:ext uri="{BB962C8B-B14F-4D97-AF65-F5344CB8AC3E}">
        <p14:creationId xmlns:p14="http://schemas.microsoft.com/office/powerpoint/2010/main" val="316212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472016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485019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MX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" name="Google Shape;76;p21"/>
          <p:cNvCxnSpPr/>
          <p:nvPr/>
        </p:nvCxnSpPr>
        <p:spPr>
          <a:xfrm>
            <a:off x="8252028" y="6281297"/>
            <a:ext cx="507529" cy="0"/>
          </a:xfrm>
          <a:prstGeom prst="straightConnector1">
            <a:avLst/>
          </a:prstGeom>
          <a:noFill/>
          <a:ln w="114300" cap="flat" cmpd="sng">
            <a:solidFill>
              <a:srgbClr val="BC955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188;p28"/>
          <p:cNvSpPr/>
          <p:nvPr/>
        </p:nvSpPr>
        <p:spPr>
          <a:xfrm>
            <a:off x="975710" y="1261983"/>
            <a:ext cx="2399795" cy="465825"/>
          </a:xfrm>
          <a:prstGeom prst="rect">
            <a:avLst/>
          </a:prstGeom>
          <a:solidFill>
            <a:srgbClr val="691C32"/>
          </a:solidFill>
          <a:ln>
            <a:noFill/>
          </a:ln>
        </p:spPr>
        <p:txBody>
          <a:bodyPr spcFirstLastPara="1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Calibri"/>
              </a:rPr>
              <a:t>ORÍGENES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886" y="67803"/>
            <a:ext cx="8167876" cy="11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Contexto Estatal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00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Bases del Sistema Estatal Anticorrupción</a:t>
            </a:r>
          </a:p>
        </p:txBody>
      </p:sp>
      <p:sp>
        <p:nvSpPr>
          <p:cNvPr id="15" name="Elipse 1"/>
          <p:cNvSpPr>
            <a:spLocks noChangeArrowheads="1"/>
          </p:cNvSpPr>
          <p:nvPr/>
        </p:nvSpPr>
        <p:spPr bwMode="auto">
          <a:xfrm>
            <a:off x="281253" y="1800083"/>
            <a:ext cx="646112" cy="649287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3</a:t>
            </a:r>
          </a:p>
        </p:txBody>
      </p:sp>
      <p:sp>
        <p:nvSpPr>
          <p:cNvPr id="21" name="CuadroTexto 1"/>
          <p:cNvSpPr txBox="1">
            <a:spLocks noChangeArrowheads="1"/>
          </p:cNvSpPr>
          <p:nvPr/>
        </p:nvSpPr>
        <p:spPr bwMode="auto">
          <a:xfrm>
            <a:off x="893763" y="1804454"/>
            <a:ext cx="758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Para dar cumplimiento al artículo 73 fracciones XXIX-S y XXIX-T de la Constitución Política de los Estados Unidos Mexicanos, y a la emisión de las Leyes Generales, el Congreso del Estado de Hidalgo, expide:</a:t>
            </a:r>
          </a:p>
        </p:txBody>
      </p:sp>
      <p:sp>
        <p:nvSpPr>
          <p:cNvPr id="22" name="CuadroTexto 12"/>
          <p:cNvSpPr txBox="1">
            <a:spLocks noChangeArrowheads="1"/>
          </p:cNvSpPr>
          <p:nvPr/>
        </p:nvSpPr>
        <p:spPr bwMode="auto">
          <a:xfrm>
            <a:off x="975710" y="2649316"/>
            <a:ext cx="70500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Transparencia y Acceso a la Información Pública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(POEH 2016);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Protección de Datos en Posesión de los Sujetos Obligados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(POEH 2017);</a:t>
            </a:r>
          </a:p>
          <a:p>
            <a:pPr marL="342900" indent="-342900" algn="just">
              <a:spcBef>
                <a:spcPct val="0"/>
              </a:spcBef>
              <a:buFont typeface="+mj-lt"/>
              <a:buAutoNum type="arabicPeriod"/>
            </a:pP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Ley de Archivos para el Estado de Hidalgo 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(POEH 2019).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MX" altLang="es-MX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    Reforman, derogan y adicionan (POEH 20/08/2024)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MX" altLang="es-MX" sz="1600" b="1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    Reforma del (POEH 28/01/2025)</a:t>
            </a:r>
          </a:p>
        </p:txBody>
      </p:sp>
      <p:sp>
        <p:nvSpPr>
          <p:cNvPr id="23" name="Elipse 1"/>
          <p:cNvSpPr>
            <a:spLocks noChangeArrowheads="1"/>
          </p:cNvSpPr>
          <p:nvPr/>
        </p:nvSpPr>
        <p:spPr bwMode="auto">
          <a:xfrm>
            <a:off x="291957" y="4531553"/>
            <a:ext cx="646112" cy="719020"/>
          </a:xfrm>
          <a:prstGeom prst="ellipse">
            <a:avLst/>
          </a:prstGeom>
          <a:solidFill>
            <a:srgbClr val="FFFFFF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4</a:t>
            </a:r>
          </a:p>
        </p:txBody>
      </p:sp>
      <p:sp>
        <p:nvSpPr>
          <p:cNvPr id="24" name="CuadroTexto 3"/>
          <p:cNvSpPr txBox="1">
            <a:spLocks noChangeArrowheads="1"/>
          </p:cNvSpPr>
          <p:nvPr/>
        </p:nvSpPr>
        <p:spPr bwMode="auto">
          <a:xfrm>
            <a:off x="975710" y="4560557"/>
            <a:ext cx="7423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Desde el año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2020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MX" altLang="es-MX" sz="16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SE ENCUENTRAN PUBLICADAS Y ENTRADAS EN VIGOR</a:t>
            </a:r>
            <a:r>
              <a:rPr lang="es-MX" altLang="es-MX" sz="16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todas las disposiciones jurídicas de las materias involucradas en la aplicación y ejecución del Sistema Nacional y Estatal Anticorrupción (Rendición de Cuentas; Transparencia; Acceso a la Información; Protección de Datos Personales y Archivos), las cuales establecen obligaciones, procesos, medidas de apremio, sanciones administrativas y delitos vinculados y alineados entre ellas.</a:t>
            </a:r>
          </a:p>
        </p:txBody>
      </p:sp>
    </p:spTree>
    <p:extLst>
      <p:ext uri="{BB962C8B-B14F-4D97-AF65-F5344CB8AC3E}">
        <p14:creationId xmlns:p14="http://schemas.microsoft.com/office/powerpoint/2010/main" val="270152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636238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6985" y="0"/>
            <a:ext cx="7730030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SUJETOS OBLIGADOS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2100128" y="2288382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54395" y="1353230"/>
            <a:ext cx="561657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s-MX" altLang="es-MX" sz="1800" kern="0" dirty="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8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4 Fracción LV: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Cualquier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autoridad, dependencia, unidades administrativas, entidad, órgano u organismo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que forme parte de alguno de los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Poderes Ejecutivo, Legislativo y Judicial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órganos autónomos, partidos políticos, fideicomisos y fondos públicos del Estado de Hidalgo y sus Municipios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; así como cualquier </a:t>
            </a:r>
            <a:r>
              <a:rPr lang="es-MX" altLang="es-MX" sz="18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persona física, moral o sindicato </a:t>
            </a:r>
            <a:r>
              <a:rPr lang="es-MX" altLang="es-MX" sz="1800" kern="0" dirty="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que reciba y ejerza recursos públicos o realice actos de autoridad en el ámbito estatal o municipal. </a:t>
            </a:r>
            <a:r>
              <a:rPr lang="es-MX" altLang="es-MX" sz="20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935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6382" y="44061"/>
            <a:ext cx="8468883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OBLIGACIONES GENÉRICAS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27147" y="21611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097135" y="635141"/>
            <a:ext cx="570117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Cumplir con la gestión documental, administración, valoración y conservación </a:t>
            </a:r>
            <a:r>
              <a:rPr lang="es-MX" altLang="es-MX" sz="1400" dirty="0"/>
              <a:t>de archivos;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II. Establecer un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Sistema Institucional </a:t>
            </a:r>
            <a:r>
              <a:rPr lang="es-MX" altLang="es-MX" sz="1400" dirty="0"/>
              <a:t>para la administración de sus archivos y llevar a cabo los procesos de gestión documental;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Administrar, organizar, y conservar de manera homogénea los documentos de archivo </a:t>
            </a:r>
            <a:r>
              <a:rPr lang="es-MX" altLang="es-MX" sz="1400" dirty="0"/>
              <a:t>que produzcan, reciban, obtengan, adquieran, transformen o posean,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 acuerdo con sus facultades, competencias, atribuciones o funciones</a:t>
            </a:r>
            <a:r>
              <a:rPr lang="es-MX" altLang="es-MX" sz="1400" dirty="0"/>
              <a:t>, los estándares y principios en materia archivística;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IV. Integrar los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documentos en expedientes</a:t>
            </a:r>
            <a:r>
              <a:rPr lang="es-MX" altLang="es-MX" sz="1400" dirty="0">
                <a:solidFill>
                  <a:srgbClr val="FF0000"/>
                </a:solidFill>
              </a:rPr>
              <a:t>;</a:t>
            </a:r>
            <a:r>
              <a:rPr lang="es-MX" altLang="es-MX" sz="1400" dirty="0">
                <a:solidFill>
                  <a:srgbClr val="009900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VI. Conformar el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grupo interdisciplinario</a:t>
            </a:r>
            <a:r>
              <a:rPr lang="es-MX" altLang="es-MX" sz="1400" dirty="0"/>
              <a:t>, que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coadyuve en la valoración documental;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VII. Dotar a los documentos de archivo de los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elementos de identificación</a:t>
            </a:r>
            <a:r>
              <a:rPr lang="es-MX" altLang="es-MX" sz="1400" dirty="0"/>
              <a:t> necesarios para asegurar que mantengan su procedencia y orden original;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VIII.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Destinar los espacios y equipos necesarios</a:t>
            </a:r>
            <a:r>
              <a:rPr lang="es-MX" altLang="es-MX" sz="1400" dirty="0"/>
              <a:t> para el funcionamiento de sus archivos;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IX. Promover el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desarrollo de infraestructura y equipamiento </a:t>
            </a:r>
            <a:r>
              <a:rPr lang="es-MX" altLang="es-MX" sz="1400" dirty="0"/>
              <a:t>para la gestión documental y administración de archivos, de conformidad con su capacidad presupuestaria;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Racionalizar la producción, uso, distribución y control </a:t>
            </a:r>
            <a:r>
              <a:rPr lang="es-MX" altLang="es-MX" sz="1400" dirty="0"/>
              <a:t>de los documentos de archivo;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Resguardar los documentos </a:t>
            </a:r>
            <a:r>
              <a:rPr lang="es-MX" altLang="es-MX" sz="1400" dirty="0"/>
              <a:t>contenidos en sus archivos; 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254500" y="62476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</a:p>
        </p:txBody>
      </p:sp>
    </p:spTree>
    <p:extLst>
      <p:ext uri="{BB962C8B-B14F-4D97-AF65-F5344CB8AC3E}">
        <p14:creationId xmlns:p14="http://schemas.microsoft.com/office/powerpoint/2010/main" val="26092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22838" y="6052294"/>
            <a:ext cx="9198706" cy="335118"/>
          </a:xfrm>
          <a:prstGeom prst="rect">
            <a:avLst/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sz="823"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26" name="Google Shape;126;p25"/>
          <p:cNvCxnSpPr/>
          <p:nvPr/>
        </p:nvCxnSpPr>
        <p:spPr>
          <a:xfrm>
            <a:off x="10279633" y="1006481"/>
            <a:ext cx="0" cy="906706"/>
          </a:xfrm>
          <a:prstGeom prst="straightConnector1">
            <a:avLst/>
          </a:prstGeom>
          <a:noFill/>
          <a:ln w="38100" cap="flat" cmpd="sng">
            <a:solidFill>
              <a:srgbClr val="691C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4353177" y="6065297"/>
            <a:ext cx="437647" cy="335118"/>
          </a:xfrm>
          <a:prstGeom prst="rect">
            <a:avLst/>
          </a:prstGeom>
        </p:spPr>
        <p:txBody>
          <a:bodyPr spcFirstLastPara="1" wrap="square" lIns="93618" tIns="93618" rIns="93618" bIns="93618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ES" sz="1176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176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4278046" y="5763047"/>
            <a:ext cx="4615071" cy="255315"/>
            <a:chOff x="6662057" y="6298934"/>
            <a:chExt cx="7845621" cy="2937017"/>
          </a:xfrm>
        </p:grpSpPr>
        <p:sp>
          <p:nvSpPr>
            <p:cNvPr id="11" name="Google Shape;74;p21"/>
            <p:cNvSpPr txBox="1"/>
            <p:nvPr/>
          </p:nvSpPr>
          <p:spPr>
            <a:xfrm>
              <a:off x="6662057" y="6298934"/>
              <a:ext cx="7845621" cy="2937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779" tIns="53779" rIns="53779" bIns="53779" anchor="t" anchorCtr="0">
              <a:spAutoFit/>
            </a:bodyPr>
            <a:lstStyle/>
            <a:p>
              <a:pPr algn="r" defTabSz="537850">
                <a:lnSpc>
                  <a:spcPct val="90000"/>
                </a:lnSpc>
                <a:buClr>
                  <a:srgbClr val="000000"/>
                </a:buClr>
              </a:pPr>
              <a:r>
                <a:rPr lang="es-419" sz="1059" kern="0" dirty="0">
                  <a:solidFill>
                    <a:srgbClr val="691B31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ARCHIVO GENERAL DEL ESTADO</a:t>
              </a:r>
              <a:endParaRPr sz="1059" kern="0" dirty="0">
                <a:solidFill>
                  <a:srgbClr val="691B31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cxnSp>
          <p:nvCxnSpPr>
            <p:cNvPr id="12" name="Google Shape;76;p21"/>
            <p:cNvCxnSpPr/>
            <p:nvPr/>
          </p:nvCxnSpPr>
          <p:spPr>
            <a:xfrm>
              <a:off x="13483702" y="9235951"/>
              <a:ext cx="862799" cy="0"/>
            </a:xfrm>
            <a:prstGeom prst="straightConnector1">
              <a:avLst/>
            </a:prstGeom>
            <a:noFill/>
            <a:ln w="114300" cap="flat" cmpd="sng">
              <a:solidFill>
                <a:srgbClr val="BC955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536" y="76698"/>
            <a:ext cx="8437015" cy="5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04" tIns="41052" rIns="82104" bIns="4105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MX" sz="2823" b="1" kern="0" dirty="0">
                <a:solidFill>
                  <a:srgbClr val="BC955C"/>
                </a:solidFill>
                <a:latin typeface="Montserrat ExtraBold"/>
                <a:ea typeface="Montserrat ExtraBold"/>
                <a:cs typeface="Montserrat ExtraBold"/>
              </a:rPr>
              <a:t>Ley de Archivos para el Estado de Hidalgo</a:t>
            </a:r>
          </a:p>
        </p:txBody>
      </p:sp>
      <p:sp>
        <p:nvSpPr>
          <p:cNvPr id="16" name="Elipse 10"/>
          <p:cNvSpPr>
            <a:spLocks noChangeArrowheads="1"/>
          </p:cNvSpPr>
          <p:nvPr/>
        </p:nvSpPr>
        <p:spPr bwMode="auto">
          <a:xfrm>
            <a:off x="395536" y="595313"/>
            <a:ext cx="1450197" cy="5296240"/>
          </a:xfrm>
          <a:prstGeom prst="ellipse">
            <a:avLst/>
          </a:prstGeom>
          <a:solidFill>
            <a:srgbClr val="691C32"/>
          </a:solidFill>
          <a:ln>
            <a:noFill/>
          </a:ln>
        </p:spPr>
        <p:txBody>
          <a:bodyPr spcFirstLastPara="1" vert="vert270" wrap="square" lIns="72000" tIns="35985" rIns="72000" bIns="35985" anchor="ctr" anchorCtr="0">
            <a:noAutofit/>
          </a:bodyPr>
          <a:lstStyle/>
          <a:p>
            <a:pPr algn="ctr" defTabSz="537850">
              <a:buClr>
                <a:srgbClr val="000000"/>
              </a:buClr>
            </a:pPr>
            <a:r>
              <a:rPr lang="es-MX" altLang="es-MX" kern="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</a:rPr>
              <a:t>OBLIGACIONES GENÉRICAS</a:t>
            </a:r>
          </a:p>
        </p:txBody>
      </p:sp>
      <p:sp>
        <p:nvSpPr>
          <p:cNvPr id="17" name="Flecha derecha 2"/>
          <p:cNvSpPr>
            <a:spLocks noChangeArrowheads="1"/>
          </p:cNvSpPr>
          <p:nvPr/>
        </p:nvSpPr>
        <p:spPr bwMode="auto">
          <a:xfrm>
            <a:off x="1927147" y="2161160"/>
            <a:ext cx="1169988" cy="1077912"/>
          </a:xfrm>
          <a:prstGeom prst="rightArrow">
            <a:avLst>
              <a:gd name="adj1" fmla="val 50000"/>
              <a:gd name="adj2" fmla="val 49965"/>
            </a:avLst>
          </a:prstGeom>
          <a:solidFill>
            <a:srgbClr val="BC955C"/>
          </a:solidFill>
          <a:ln>
            <a:noFill/>
          </a:ln>
        </p:spPr>
        <p:txBody>
          <a:bodyPr spcFirstLastPara="1" wrap="square" lIns="53779" tIns="53779" rIns="53779" bIns="53779" anchor="ctr" anchorCtr="0">
            <a:noAutofit/>
          </a:bodyPr>
          <a:lstStyle/>
          <a:p>
            <a:pPr defTabSz="537850">
              <a:buClr>
                <a:srgbClr val="000000"/>
              </a:buClr>
            </a:pPr>
            <a:endParaRPr lang="es-MX" altLang="es-MX" sz="823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" name="CuadroTexto 2"/>
          <p:cNvSpPr txBox="1">
            <a:spLocks noChangeArrowheads="1"/>
          </p:cNvSpPr>
          <p:nvPr/>
        </p:nvSpPr>
        <p:spPr bwMode="auto">
          <a:xfrm>
            <a:off x="3212097" y="1049347"/>
            <a:ext cx="570117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Aplicar métodos y medidas para la organización, protección y conservación de los documentos de archivo</a:t>
            </a:r>
            <a:r>
              <a:rPr lang="es-MX" altLang="es-MX" sz="1400" dirty="0"/>
              <a:t>, considerando el estado que guardan y el espacio para su almacenamiento; así como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procurar el resguardo digital </a:t>
            </a:r>
            <a:r>
              <a:rPr lang="es-MX" altLang="es-MX" sz="1400" dirty="0"/>
              <a:t>de los documentos de archivo no producidos digitalmente, de conformidad con esta Ley y las demás disposiciones jurídicas aplicables;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XIII.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Contar con los instrumentos de control y de consulta archivísticos </a:t>
            </a:r>
            <a:r>
              <a:rPr lang="es-MX" altLang="es-MX" sz="1400" dirty="0"/>
              <a:t>conforme a sus atribuciones y funciones, validándolos anualmente y manteniéndolos disponibles;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XIV. </a:t>
            </a:r>
            <a:r>
              <a:rPr lang="es-MX" altLang="es-MX" sz="1400" b="1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Ordenar, clasificar y describir los documentos con valores secundarios que no cuenten con la declaratoria de archivos históricos</a:t>
            </a:r>
            <a:r>
              <a:rPr lang="es-MX" altLang="es-MX" sz="1400" dirty="0"/>
              <a:t>, con el objetivo de que sean incorporados a su patrimonio documental; y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400" dirty="0"/>
              <a:t>XV. Las demás disposiciones establecidas en esta Ley y otras disposiciones legales aplicables. 	</a:t>
            </a:r>
          </a:p>
        </p:txBody>
      </p:sp>
      <p:sp>
        <p:nvSpPr>
          <p:cNvPr id="14" name="CuadroTexto 9"/>
          <p:cNvSpPr txBox="1">
            <a:spLocks noChangeArrowheads="1"/>
          </p:cNvSpPr>
          <p:nvPr/>
        </p:nvSpPr>
        <p:spPr bwMode="auto">
          <a:xfrm>
            <a:off x="1254500" y="624761"/>
            <a:ext cx="1924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MX" altLang="es-MX" sz="1600" b="1" u="sng" kern="0" dirty="0">
                <a:solidFill>
                  <a:srgbClr val="691B3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Artículo 11</a:t>
            </a:r>
          </a:p>
        </p:txBody>
      </p:sp>
    </p:spTree>
    <p:extLst>
      <p:ext uri="{BB962C8B-B14F-4D97-AF65-F5344CB8AC3E}">
        <p14:creationId xmlns:p14="http://schemas.microsoft.com/office/powerpoint/2010/main" val="7647828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</TotalTime>
  <Words>3041</Words>
  <Application>Microsoft Office PowerPoint</Application>
  <PresentationFormat>Carta (216 x 279 mm)</PresentationFormat>
  <Paragraphs>310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Montserrat</vt:lpstr>
      <vt:lpstr>Montserrat Black</vt:lpstr>
      <vt:lpstr>Montserrat ExtraBold</vt:lpstr>
      <vt:lpstr>Small Fonts</vt:lpstr>
      <vt:lpstr>Wingdings</vt:lpstr>
      <vt:lpstr>Simple Light</vt:lpstr>
      <vt:lpstr>1_Simple Light</vt:lpstr>
      <vt:lpstr>2_Simple Light</vt:lpstr>
      <vt:lpstr>3_Simple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Órgano rector del Sistema estatal de archivos  del estado de hidalgo</dc:title>
  <dc:creator>GUSTAVO CUATEPOTZO</dc:creator>
  <cp:lastModifiedBy>SILVINA PAULIN TORRES</cp:lastModifiedBy>
  <cp:revision>211</cp:revision>
  <cp:lastPrinted>2017-06-02T19:28:12Z</cp:lastPrinted>
  <dcterms:created xsi:type="dcterms:W3CDTF">2017-05-29T20:26:07Z</dcterms:created>
  <dcterms:modified xsi:type="dcterms:W3CDTF">2025-06-17T20:31:04Z</dcterms:modified>
</cp:coreProperties>
</file>